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5" r:id="rId2"/>
    <p:sldId id="278" r:id="rId3"/>
    <p:sldId id="276" r:id="rId4"/>
    <p:sldId id="260" r:id="rId5"/>
    <p:sldId id="256" r:id="rId6"/>
    <p:sldId id="257" r:id="rId7"/>
    <p:sldId id="261" r:id="rId8"/>
    <p:sldId id="272" r:id="rId9"/>
    <p:sldId id="262" r:id="rId10"/>
    <p:sldId id="282" r:id="rId11"/>
    <p:sldId id="264" r:id="rId12"/>
    <p:sldId id="269" r:id="rId13"/>
    <p:sldId id="265" r:id="rId14"/>
    <p:sldId id="279" r:id="rId15"/>
    <p:sldId id="273" r:id="rId16"/>
    <p:sldId id="280" r:id="rId17"/>
    <p:sldId id="274" r:id="rId18"/>
    <p:sldId id="281" r:id="rId19"/>
    <p:sldId id="283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445A52-344F-42FC-A630-DAF40179B38B}" v="68" dt="2025-05-29T18:23:22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B7148-DBA9-46C5-B1C8-E3AA90BEA41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B8180CCE-A866-4ED2-9772-82ADD4A9909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Modern Jaguar vehicles are equipped with </a:t>
          </a:r>
          <a:r>
            <a:rPr lang="en-GB" b="1" i="0" dirty="0"/>
            <a:t>active vanes</a:t>
          </a:r>
          <a:r>
            <a:rPr lang="en-GB" b="0" i="0" dirty="0"/>
            <a:t> that open and close to optimize </a:t>
          </a:r>
          <a:r>
            <a:rPr lang="en-GB" b="1" i="0" dirty="0"/>
            <a:t>aerodynamic performance</a:t>
          </a:r>
          <a:r>
            <a:rPr lang="en-GB" b="0" i="0" dirty="0"/>
            <a:t> and assist in </a:t>
          </a:r>
          <a:r>
            <a:rPr lang="en-GB" b="1" i="0" dirty="0"/>
            <a:t>cooling the front of the car</a:t>
          </a:r>
          <a:r>
            <a:rPr lang="en-GB" b="0" i="0" dirty="0"/>
            <a:t>. However, under certain environmental conditions—particularly freezing weather—these vanes can become stuck, impairing their function and potentially affecting vehicle efficiency and safety.</a:t>
          </a:r>
          <a:endParaRPr lang="en-US" dirty="0"/>
        </a:p>
      </dgm:t>
    </dgm:pt>
    <dgm:pt modelId="{B378A6B9-F54E-445A-A768-E1A240180826}" type="parTrans" cxnId="{11A1FCE0-5F47-48CC-82FF-CE84230EE57D}">
      <dgm:prSet/>
      <dgm:spPr/>
      <dgm:t>
        <a:bodyPr/>
        <a:lstStyle/>
        <a:p>
          <a:endParaRPr lang="en-US"/>
        </a:p>
      </dgm:t>
    </dgm:pt>
    <dgm:pt modelId="{2F985A6D-D4D8-411F-8CF8-1938DC1D7B95}" type="sibTrans" cxnId="{11A1FCE0-5F47-48CC-82FF-CE84230EE57D}">
      <dgm:prSet/>
      <dgm:spPr/>
      <dgm:t>
        <a:bodyPr/>
        <a:lstStyle/>
        <a:p>
          <a:endParaRPr lang="en-US"/>
        </a:p>
      </dgm:t>
    </dgm:pt>
    <dgm:pt modelId="{0E00476E-C85A-4AC6-9275-E005CF63654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This project investigates </a:t>
          </a:r>
          <a:r>
            <a:rPr lang="en-GB" b="1" i="0" dirty="0"/>
            <a:t>weather conditions that may lead to vane freezing</a:t>
          </a:r>
          <a:r>
            <a:rPr lang="en-GB" b="0" i="0" dirty="0"/>
            <a:t>, aiming to identify high-risk scenarios that could compromise vane operation. Understanding these conditions is crucial for improving </a:t>
          </a:r>
          <a:r>
            <a:rPr lang="en-GB" b="1" i="0" dirty="0"/>
            <a:t>data quality</a:t>
          </a:r>
          <a:r>
            <a:rPr lang="en-GB" b="0" i="0" dirty="0"/>
            <a:t>, </a:t>
          </a:r>
          <a:r>
            <a:rPr lang="en-GB" b="1" i="0" dirty="0"/>
            <a:t>vehicle design</a:t>
          </a:r>
          <a:r>
            <a:rPr lang="en-GB" b="0" i="0" dirty="0"/>
            <a:t>, and </a:t>
          </a:r>
          <a:r>
            <a:rPr lang="en-GB" b="1" i="0" dirty="0"/>
            <a:t>instrument maintenance</a:t>
          </a:r>
          <a:r>
            <a:rPr lang="en-GB" b="0" i="0" dirty="0"/>
            <a:t>.</a:t>
          </a:r>
          <a:endParaRPr lang="en-US" dirty="0"/>
        </a:p>
      </dgm:t>
    </dgm:pt>
    <dgm:pt modelId="{EC9F86FD-0D8C-487A-9DD6-9230CB285EBC}" type="parTrans" cxnId="{D061F4BC-0BB8-4248-AB9C-64118A026616}">
      <dgm:prSet/>
      <dgm:spPr/>
      <dgm:t>
        <a:bodyPr/>
        <a:lstStyle/>
        <a:p>
          <a:endParaRPr lang="en-US"/>
        </a:p>
      </dgm:t>
    </dgm:pt>
    <dgm:pt modelId="{546B2BE6-4FD7-44EE-8F22-FB280C4E221E}" type="sibTrans" cxnId="{D061F4BC-0BB8-4248-AB9C-64118A026616}">
      <dgm:prSet/>
      <dgm:spPr/>
      <dgm:t>
        <a:bodyPr/>
        <a:lstStyle/>
        <a:p>
          <a:endParaRPr lang="en-US"/>
        </a:p>
      </dgm:t>
    </dgm:pt>
    <dgm:pt modelId="{65214327-D06C-48B2-976E-26A6819E0DE7}" type="pres">
      <dgm:prSet presAssocID="{A73B7148-DBA9-46C5-B1C8-E3AA90BEA41B}" presName="root" presStyleCnt="0">
        <dgm:presLayoutVars>
          <dgm:dir/>
          <dgm:resizeHandles val="exact"/>
        </dgm:presLayoutVars>
      </dgm:prSet>
      <dgm:spPr/>
    </dgm:pt>
    <dgm:pt modelId="{8441B16D-23D7-4DDC-BC0F-63B54B3A6A14}" type="pres">
      <dgm:prSet presAssocID="{B8180CCE-A866-4ED2-9772-82ADD4A99095}" presName="compNode" presStyleCnt="0"/>
      <dgm:spPr/>
    </dgm:pt>
    <dgm:pt modelId="{F38BD349-3963-4119-99EB-C7851B6DD99F}" type="pres">
      <dgm:prSet presAssocID="{B8180CCE-A866-4ED2-9772-82ADD4A99095}" presName="bgRect" presStyleLbl="bgShp" presStyleIdx="0" presStyleCnt="2"/>
      <dgm:spPr/>
    </dgm:pt>
    <dgm:pt modelId="{62E2635E-5BA5-4217-B222-BFB24E32CAE1}" type="pres">
      <dgm:prSet presAssocID="{B8180CCE-A866-4ED2-9772-82ADD4A9909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 with solid fill"/>
        </a:ext>
      </dgm:extLst>
    </dgm:pt>
    <dgm:pt modelId="{F43A9D89-8882-40BD-9722-9C57AC89A9C9}" type="pres">
      <dgm:prSet presAssocID="{B8180CCE-A866-4ED2-9772-82ADD4A99095}" presName="spaceRect" presStyleCnt="0"/>
      <dgm:spPr/>
    </dgm:pt>
    <dgm:pt modelId="{73930D1F-3532-45FA-AA26-AFCA0BABBE3B}" type="pres">
      <dgm:prSet presAssocID="{B8180CCE-A866-4ED2-9772-82ADD4A99095}" presName="parTx" presStyleLbl="revTx" presStyleIdx="0" presStyleCnt="2">
        <dgm:presLayoutVars>
          <dgm:chMax val="0"/>
          <dgm:chPref val="0"/>
        </dgm:presLayoutVars>
      </dgm:prSet>
      <dgm:spPr/>
    </dgm:pt>
    <dgm:pt modelId="{64E6ECC2-A47F-4FC1-9D3B-49733EAFBE8A}" type="pres">
      <dgm:prSet presAssocID="{2F985A6D-D4D8-411F-8CF8-1938DC1D7B95}" presName="sibTrans" presStyleCnt="0"/>
      <dgm:spPr/>
    </dgm:pt>
    <dgm:pt modelId="{608BADD3-609E-4E97-B431-538B0F4DDBDE}" type="pres">
      <dgm:prSet presAssocID="{0E00476E-C85A-4AC6-9275-E005CF63654D}" presName="compNode" presStyleCnt="0"/>
      <dgm:spPr/>
    </dgm:pt>
    <dgm:pt modelId="{C2FAA1AC-C06D-4CFF-BACD-BAA8B936E0B6}" type="pres">
      <dgm:prSet presAssocID="{0E00476E-C85A-4AC6-9275-E005CF63654D}" presName="bgRect" presStyleLbl="bgShp" presStyleIdx="1" presStyleCnt="2"/>
      <dgm:spPr/>
    </dgm:pt>
    <dgm:pt modelId="{37770BDE-9E4C-4230-AB6E-AC4A374FF65E}" type="pres">
      <dgm:prSet presAssocID="{0E00476E-C85A-4AC6-9275-E005CF63654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42FA719D-7588-4A30-BB5C-7C089EA88602}" type="pres">
      <dgm:prSet presAssocID="{0E00476E-C85A-4AC6-9275-E005CF63654D}" presName="spaceRect" presStyleCnt="0"/>
      <dgm:spPr/>
    </dgm:pt>
    <dgm:pt modelId="{31B0043A-F2B7-4310-88CE-8959ABF86480}" type="pres">
      <dgm:prSet presAssocID="{0E00476E-C85A-4AC6-9275-E005CF63654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BCCE208-F61C-4262-A959-3513236F5CD0}" type="presOf" srcId="{0E00476E-C85A-4AC6-9275-E005CF63654D}" destId="{31B0043A-F2B7-4310-88CE-8959ABF86480}" srcOrd="0" destOrd="0" presId="urn:microsoft.com/office/officeart/2018/2/layout/IconVerticalSolidList"/>
    <dgm:cxn modelId="{DB343623-FE12-435A-A3E3-DDEEAD1D262E}" type="presOf" srcId="{A73B7148-DBA9-46C5-B1C8-E3AA90BEA41B}" destId="{65214327-D06C-48B2-976E-26A6819E0DE7}" srcOrd="0" destOrd="0" presId="urn:microsoft.com/office/officeart/2018/2/layout/IconVerticalSolidList"/>
    <dgm:cxn modelId="{647C0872-D4D0-427D-A69A-DE6A66804BB0}" type="presOf" srcId="{B8180CCE-A866-4ED2-9772-82ADD4A99095}" destId="{73930D1F-3532-45FA-AA26-AFCA0BABBE3B}" srcOrd="0" destOrd="0" presId="urn:microsoft.com/office/officeart/2018/2/layout/IconVerticalSolidList"/>
    <dgm:cxn modelId="{D061F4BC-0BB8-4248-AB9C-64118A026616}" srcId="{A73B7148-DBA9-46C5-B1C8-E3AA90BEA41B}" destId="{0E00476E-C85A-4AC6-9275-E005CF63654D}" srcOrd="1" destOrd="0" parTransId="{EC9F86FD-0D8C-487A-9DD6-9230CB285EBC}" sibTransId="{546B2BE6-4FD7-44EE-8F22-FB280C4E221E}"/>
    <dgm:cxn modelId="{11A1FCE0-5F47-48CC-82FF-CE84230EE57D}" srcId="{A73B7148-DBA9-46C5-B1C8-E3AA90BEA41B}" destId="{B8180CCE-A866-4ED2-9772-82ADD4A99095}" srcOrd="0" destOrd="0" parTransId="{B378A6B9-F54E-445A-A768-E1A240180826}" sibTransId="{2F985A6D-D4D8-411F-8CF8-1938DC1D7B95}"/>
    <dgm:cxn modelId="{8FE9CBFD-FBE1-4122-BDEB-B1FA00DA4778}" type="presParOf" srcId="{65214327-D06C-48B2-976E-26A6819E0DE7}" destId="{8441B16D-23D7-4DDC-BC0F-63B54B3A6A14}" srcOrd="0" destOrd="0" presId="urn:microsoft.com/office/officeart/2018/2/layout/IconVerticalSolidList"/>
    <dgm:cxn modelId="{93758436-D63A-4488-BF19-FEA4840FA9FC}" type="presParOf" srcId="{8441B16D-23D7-4DDC-BC0F-63B54B3A6A14}" destId="{F38BD349-3963-4119-99EB-C7851B6DD99F}" srcOrd="0" destOrd="0" presId="urn:microsoft.com/office/officeart/2018/2/layout/IconVerticalSolidList"/>
    <dgm:cxn modelId="{1B7B8BAC-ECEE-4CF6-AEF6-5176FED692A5}" type="presParOf" srcId="{8441B16D-23D7-4DDC-BC0F-63B54B3A6A14}" destId="{62E2635E-5BA5-4217-B222-BFB24E32CAE1}" srcOrd="1" destOrd="0" presId="urn:microsoft.com/office/officeart/2018/2/layout/IconVerticalSolidList"/>
    <dgm:cxn modelId="{C188E73B-026E-4204-AF9E-619BC6124D00}" type="presParOf" srcId="{8441B16D-23D7-4DDC-BC0F-63B54B3A6A14}" destId="{F43A9D89-8882-40BD-9722-9C57AC89A9C9}" srcOrd="2" destOrd="0" presId="urn:microsoft.com/office/officeart/2018/2/layout/IconVerticalSolidList"/>
    <dgm:cxn modelId="{77F42916-BF2F-4A23-947F-4D0B778FC392}" type="presParOf" srcId="{8441B16D-23D7-4DDC-BC0F-63B54B3A6A14}" destId="{73930D1F-3532-45FA-AA26-AFCA0BABBE3B}" srcOrd="3" destOrd="0" presId="urn:microsoft.com/office/officeart/2018/2/layout/IconVerticalSolidList"/>
    <dgm:cxn modelId="{5D1925A3-7213-40BE-8050-C27FA467B4D5}" type="presParOf" srcId="{65214327-D06C-48B2-976E-26A6819E0DE7}" destId="{64E6ECC2-A47F-4FC1-9D3B-49733EAFBE8A}" srcOrd="1" destOrd="0" presId="urn:microsoft.com/office/officeart/2018/2/layout/IconVerticalSolidList"/>
    <dgm:cxn modelId="{4E0B0350-F43A-420D-AE1E-BA8E25B60437}" type="presParOf" srcId="{65214327-D06C-48B2-976E-26A6819E0DE7}" destId="{608BADD3-609E-4E97-B431-538B0F4DDBDE}" srcOrd="2" destOrd="0" presId="urn:microsoft.com/office/officeart/2018/2/layout/IconVerticalSolidList"/>
    <dgm:cxn modelId="{BA814C88-DE55-4466-86B3-C2C93D080284}" type="presParOf" srcId="{608BADD3-609E-4E97-B431-538B0F4DDBDE}" destId="{C2FAA1AC-C06D-4CFF-BACD-BAA8B936E0B6}" srcOrd="0" destOrd="0" presId="urn:microsoft.com/office/officeart/2018/2/layout/IconVerticalSolidList"/>
    <dgm:cxn modelId="{EB95BF06-FD20-451C-915A-8BFF756171A7}" type="presParOf" srcId="{608BADD3-609E-4E97-B431-538B0F4DDBDE}" destId="{37770BDE-9E4C-4230-AB6E-AC4A374FF65E}" srcOrd="1" destOrd="0" presId="urn:microsoft.com/office/officeart/2018/2/layout/IconVerticalSolidList"/>
    <dgm:cxn modelId="{5B6EEFDE-FF52-44E2-B198-AC10A651DC9B}" type="presParOf" srcId="{608BADD3-609E-4E97-B431-538B0F4DDBDE}" destId="{42FA719D-7588-4A30-BB5C-7C089EA88602}" srcOrd="2" destOrd="0" presId="urn:microsoft.com/office/officeart/2018/2/layout/IconVerticalSolidList"/>
    <dgm:cxn modelId="{2B0E5BBF-3BA2-4BA8-B8B7-5EED91D2F501}" type="presParOf" srcId="{608BADD3-609E-4E97-B431-538B0F4DDBDE}" destId="{31B0043A-F2B7-4310-88CE-8959ABF864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3B7148-DBA9-46C5-B1C8-E3AA90BEA41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B8180CCE-A866-4ED2-9772-82ADD4A9909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>
              <a:solidFill>
                <a:schemeClr val="tx2"/>
              </a:solidFill>
              <a:effectLst/>
              <a:latin typeface="Segoe Sans"/>
            </a:rPr>
            <a:t>To develop an</a:t>
          </a:r>
          <a:r>
            <a:rPr lang="en-GB" b="0" i="0" dirty="0">
              <a:solidFill>
                <a:srgbClr val="0E2841"/>
              </a:solidFill>
              <a:effectLst/>
              <a:latin typeface="Segoe Sans"/>
            </a:rPr>
            <a:t> </a:t>
          </a:r>
          <a:r>
            <a:rPr lang="en-GB" b="1" i="0" dirty="0">
              <a:solidFill>
                <a:srgbClr val="0E2841"/>
              </a:solidFill>
              <a:effectLst/>
              <a:latin typeface="Segoe Sans"/>
            </a:rPr>
            <a:t>interactive map and dashboard</a:t>
          </a:r>
          <a:r>
            <a:rPr lang="en-GB" b="0" i="0" dirty="0">
              <a:solidFill>
                <a:srgbClr val="0E2841"/>
              </a:solidFill>
              <a:effectLst/>
              <a:latin typeface="Segoe Sans"/>
            </a:rPr>
            <a:t> that visualizes the </a:t>
          </a:r>
          <a:r>
            <a:rPr lang="en-GB" b="1" i="0" dirty="0">
              <a:solidFill>
                <a:srgbClr val="0E2841"/>
              </a:solidFill>
              <a:effectLst/>
              <a:latin typeface="Segoe Sans"/>
            </a:rPr>
            <a:t>proportion of days</a:t>
          </a:r>
          <a:r>
            <a:rPr lang="en-GB" b="0" i="0" dirty="0">
              <a:solidFill>
                <a:srgbClr val="0E2841"/>
              </a:solidFill>
              <a:effectLst/>
              <a:latin typeface="Segoe Sans"/>
            </a:rPr>
            <a:t> at each weather station where environmental conditions suggest a </a:t>
          </a:r>
          <a:r>
            <a:rPr lang="en-GB" b="1" i="0" dirty="0">
              <a:solidFill>
                <a:srgbClr val="0E2841"/>
              </a:solidFill>
              <a:effectLst/>
              <a:latin typeface="Segoe Sans"/>
            </a:rPr>
            <a:t>risk of vane freezing</a:t>
          </a:r>
          <a:r>
            <a:rPr lang="en-GB" b="0" i="0" dirty="0">
              <a:solidFill>
                <a:srgbClr val="0E2841"/>
              </a:solidFill>
              <a:effectLst/>
              <a:latin typeface="Segoe Sans"/>
            </a:rPr>
            <a:t>.</a:t>
          </a:r>
        </a:p>
        <a:p>
          <a:pPr>
            <a:lnSpc>
              <a:spcPct val="100000"/>
            </a:lnSpc>
          </a:pPr>
          <a:r>
            <a:rPr lang="en-GB" b="0" i="0" dirty="0">
              <a:solidFill>
                <a:srgbClr val="0E2841"/>
              </a:solidFill>
              <a:latin typeface="Segoe Sans"/>
            </a:rPr>
            <a:t>This tool will help users quickly identify locations and time periods where freezing conditions are most likely to occur, based on historical weather data. It provides a visual and quantitative way to assess environmental risk to active vanes, supporting better design decisions and maintenance planning.</a:t>
          </a:r>
          <a:endParaRPr lang="en-US" dirty="0">
            <a:solidFill>
              <a:srgbClr val="0E2841"/>
            </a:solidFill>
            <a:latin typeface="Segoe Sans"/>
          </a:endParaRPr>
        </a:p>
      </dgm:t>
    </dgm:pt>
    <dgm:pt modelId="{B378A6B9-F54E-445A-A768-E1A240180826}" type="parTrans" cxnId="{11A1FCE0-5F47-48CC-82FF-CE84230EE57D}">
      <dgm:prSet/>
      <dgm:spPr/>
      <dgm:t>
        <a:bodyPr/>
        <a:lstStyle/>
        <a:p>
          <a:endParaRPr lang="en-US"/>
        </a:p>
      </dgm:t>
    </dgm:pt>
    <dgm:pt modelId="{2F985A6D-D4D8-411F-8CF8-1938DC1D7B95}" type="sibTrans" cxnId="{11A1FCE0-5F47-48CC-82FF-CE84230EE57D}">
      <dgm:prSet/>
      <dgm:spPr/>
      <dgm:t>
        <a:bodyPr/>
        <a:lstStyle/>
        <a:p>
          <a:endParaRPr lang="en-US"/>
        </a:p>
      </dgm:t>
    </dgm:pt>
    <dgm:pt modelId="{0E00476E-C85A-4AC6-9275-E005CF6365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300" b="0" i="0" dirty="0">
              <a:solidFill>
                <a:schemeClr val="tx2"/>
              </a:solidFill>
              <a:effectLst/>
              <a:latin typeface="Segoe Sans"/>
            </a:rPr>
            <a:t>The dashboard enables users to: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GB" sz="1300" b="0" i="0" dirty="0">
              <a:solidFill>
                <a:schemeClr val="tx2"/>
              </a:solidFill>
              <a:effectLst/>
              <a:latin typeface="Segoe Sans"/>
            </a:rPr>
            <a:t>1. Explore how frequently freezing conditions occurred over a </a:t>
          </a:r>
          <a:r>
            <a:rPr lang="en-GB" sz="1300" b="1" i="0" dirty="0">
              <a:solidFill>
                <a:schemeClr val="tx2"/>
              </a:solidFill>
              <a:effectLst/>
              <a:latin typeface="Segoe Sans"/>
            </a:rPr>
            <a:t>21-year period (2005–2025)</a:t>
          </a:r>
          <a:r>
            <a:rPr lang="en-GB" sz="1300" b="0" i="0" dirty="0">
              <a:solidFill>
                <a:schemeClr val="tx2"/>
              </a:solidFill>
              <a:effectLst/>
              <a:latin typeface="Segoe Sans"/>
            </a:rPr>
            <a:t>.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GB" sz="1300" b="0" i="0" dirty="0">
              <a:solidFill>
                <a:schemeClr val="tx2"/>
              </a:solidFill>
              <a:effectLst/>
              <a:latin typeface="Segoe Sans"/>
            </a:rPr>
            <a:t>2. Identify </a:t>
          </a:r>
          <a:r>
            <a:rPr lang="en-GB" sz="1300" b="1" i="0" dirty="0">
              <a:solidFill>
                <a:schemeClr val="tx2"/>
              </a:solidFill>
              <a:effectLst/>
              <a:latin typeface="Segoe Sans"/>
            </a:rPr>
            <a:t>geographic patterns</a:t>
          </a:r>
          <a:r>
            <a:rPr lang="en-GB" sz="1300" b="0" i="0" dirty="0">
              <a:solidFill>
                <a:schemeClr val="tx2"/>
              </a:solidFill>
              <a:effectLst/>
              <a:latin typeface="Segoe Sans"/>
            </a:rPr>
            <a:t> and </a:t>
          </a:r>
          <a:r>
            <a:rPr lang="en-GB" sz="1300" b="1" i="0" dirty="0">
              <a:solidFill>
                <a:schemeClr val="tx2"/>
              </a:solidFill>
              <a:effectLst/>
              <a:latin typeface="Segoe Sans"/>
            </a:rPr>
            <a:t>seasonal trends</a:t>
          </a:r>
          <a:r>
            <a:rPr lang="en-GB" sz="1300" b="0" i="0" dirty="0">
              <a:solidFill>
                <a:schemeClr val="tx2"/>
              </a:solidFill>
              <a:effectLst/>
              <a:latin typeface="Segoe Sans"/>
            </a:rPr>
            <a:t>.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GB" sz="1300" b="0" i="0" dirty="0">
              <a:solidFill>
                <a:schemeClr val="tx2"/>
              </a:solidFill>
              <a:effectLst/>
              <a:latin typeface="Segoe Sans"/>
            </a:rPr>
            <a:t>3. Assess risk levels across different </a:t>
          </a:r>
          <a:r>
            <a:rPr lang="en-GB" sz="1300" b="1" i="0" dirty="0">
              <a:solidFill>
                <a:schemeClr val="tx2"/>
              </a:solidFill>
              <a:effectLst/>
              <a:latin typeface="Segoe Sans"/>
            </a:rPr>
            <a:t>countries</a:t>
          </a:r>
          <a:r>
            <a:rPr lang="en-GB" sz="1300" b="0" i="0" dirty="0">
              <a:solidFill>
                <a:schemeClr val="tx2"/>
              </a:solidFill>
              <a:effectLst/>
              <a:latin typeface="Segoe Sans"/>
            </a:rPr>
            <a:t>, </a:t>
          </a:r>
          <a:r>
            <a:rPr lang="en-GB" sz="1300" b="1" i="0" dirty="0">
              <a:solidFill>
                <a:schemeClr val="tx2"/>
              </a:solidFill>
              <a:effectLst/>
              <a:latin typeface="Segoe Sans"/>
            </a:rPr>
            <a:t>elevations</a:t>
          </a:r>
          <a:r>
            <a:rPr lang="en-GB" sz="1300" b="0" i="0" dirty="0">
              <a:solidFill>
                <a:schemeClr val="tx2"/>
              </a:solidFill>
              <a:effectLst/>
              <a:latin typeface="Segoe Sans"/>
            </a:rPr>
            <a:t>, and </a:t>
          </a:r>
          <a:r>
            <a:rPr lang="en-GB" sz="1300" b="1" i="0" dirty="0">
              <a:solidFill>
                <a:schemeClr val="tx2"/>
              </a:solidFill>
              <a:effectLst/>
              <a:latin typeface="Segoe Sans"/>
            </a:rPr>
            <a:t>climates</a:t>
          </a:r>
          <a:r>
            <a:rPr lang="en-GB" sz="1300" b="0" i="0" dirty="0">
              <a:solidFill>
                <a:schemeClr val="tx2"/>
              </a:solidFill>
              <a:effectLst/>
              <a:latin typeface="Segoe Sans"/>
            </a:rPr>
            <a:t>.</a:t>
          </a:r>
        </a:p>
        <a:p>
          <a:pPr>
            <a:lnSpc>
              <a:spcPct val="100000"/>
            </a:lnSpc>
          </a:pPr>
          <a:r>
            <a:rPr lang="en-GB" sz="1300" b="0" i="0" dirty="0">
              <a:solidFill>
                <a:schemeClr val="tx2"/>
              </a:solidFill>
              <a:effectLst/>
              <a:latin typeface="Segoe Sans"/>
            </a:rPr>
            <a:t>This tool is especially valuable for engineers, analysts, and designers seeking to </a:t>
          </a:r>
          <a:r>
            <a:rPr lang="en-GB" sz="1300" b="1" i="0" dirty="0">
              <a:solidFill>
                <a:schemeClr val="tx2"/>
              </a:solidFill>
              <a:effectLst/>
              <a:latin typeface="Segoe Sans"/>
            </a:rPr>
            <a:t>quantify environmental risks</a:t>
          </a:r>
          <a:r>
            <a:rPr lang="en-GB" sz="1300" b="0" i="0" dirty="0">
              <a:solidFill>
                <a:schemeClr val="tx2"/>
              </a:solidFill>
              <a:effectLst/>
              <a:latin typeface="Segoe Sans"/>
            </a:rPr>
            <a:t> and improve the </a:t>
          </a:r>
          <a:r>
            <a:rPr lang="en-GB" sz="1300" b="1" i="0" dirty="0">
              <a:solidFill>
                <a:schemeClr val="tx2"/>
              </a:solidFill>
              <a:effectLst/>
              <a:latin typeface="Segoe Sans"/>
            </a:rPr>
            <a:t>resilience of active vane systems</a:t>
          </a:r>
          <a:r>
            <a:rPr lang="en-GB" sz="1300" b="0" i="0" dirty="0">
              <a:solidFill>
                <a:schemeClr val="tx2"/>
              </a:solidFill>
              <a:effectLst/>
              <a:latin typeface="Segoe Sans"/>
            </a:rPr>
            <a:t>.</a:t>
          </a:r>
        </a:p>
      </dgm:t>
    </dgm:pt>
    <dgm:pt modelId="{EC9F86FD-0D8C-487A-9DD6-9230CB285EBC}" type="parTrans" cxnId="{D061F4BC-0BB8-4248-AB9C-64118A026616}">
      <dgm:prSet/>
      <dgm:spPr/>
      <dgm:t>
        <a:bodyPr/>
        <a:lstStyle/>
        <a:p>
          <a:endParaRPr lang="en-US"/>
        </a:p>
      </dgm:t>
    </dgm:pt>
    <dgm:pt modelId="{546B2BE6-4FD7-44EE-8F22-FB280C4E221E}" type="sibTrans" cxnId="{D061F4BC-0BB8-4248-AB9C-64118A026616}">
      <dgm:prSet/>
      <dgm:spPr/>
      <dgm:t>
        <a:bodyPr/>
        <a:lstStyle/>
        <a:p>
          <a:endParaRPr lang="en-US"/>
        </a:p>
      </dgm:t>
    </dgm:pt>
    <dgm:pt modelId="{65214327-D06C-48B2-976E-26A6819E0DE7}" type="pres">
      <dgm:prSet presAssocID="{A73B7148-DBA9-46C5-B1C8-E3AA90BEA41B}" presName="root" presStyleCnt="0">
        <dgm:presLayoutVars>
          <dgm:dir/>
          <dgm:resizeHandles val="exact"/>
        </dgm:presLayoutVars>
      </dgm:prSet>
      <dgm:spPr/>
    </dgm:pt>
    <dgm:pt modelId="{8441B16D-23D7-4DDC-BC0F-63B54B3A6A14}" type="pres">
      <dgm:prSet presAssocID="{B8180CCE-A866-4ED2-9772-82ADD4A99095}" presName="compNode" presStyleCnt="0"/>
      <dgm:spPr/>
    </dgm:pt>
    <dgm:pt modelId="{F38BD349-3963-4119-99EB-C7851B6DD99F}" type="pres">
      <dgm:prSet presAssocID="{B8180CCE-A866-4ED2-9772-82ADD4A99095}" presName="bgRect" presStyleLbl="bgShp" presStyleIdx="0" presStyleCnt="2"/>
      <dgm:spPr/>
    </dgm:pt>
    <dgm:pt modelId="{62E2635E-5BA5-4217-B222-BFB24E32CAE1}" type="pres">
      <dgm:prSet presAssocID="{B8180CCE-A866-4ED2-9772-82ADD4A9909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: Americas with solid fill"/>
        </a:ext>
      </dgm:extLst>
    </dgm:pt>
    <dgm:pt modelId="{F43A9D89-8882-40BD-9722-9C57AC89A9C9}" type="pres">
      <dgm:prSet presAssocID="{B8180CCE-A866-4ED2-9772-82ADD4A99095}" presName="spaceRect" presStyleCnt="0"/>
      <dgm:spPr/>
    </dgm:pt>
    <dgm:pt modelId="{73930D1F-3532-45FA-AA26-AFCA0BABBE3B}" type="pres">
      <dgm:prSet presAssocID="{B8180CCE-A866-4ED2-9772-82ADD4A99095}" presName="parTx" presStyleLbl="revTx" presStyleIdx="0" presStyleCnt="2">
        <dgm:presLayoutVars>
          <dgm:chMax val="0"/>
          <dgm:chPref val="0"/>
        </dgm:presLayoutVars>
      </dgm:prSet>
      <dgm:spPr/>
    </dgm:pt>
    <dgm:pt modelId="{64E6ECC2-A47F-4FC1-9D3B-49733EAFBE8A}" type="pres">
      <dgm:prSet presAssocID="{2F985A6D-D4D8-411F-8CF8-1938DC1D7B95}" presName="sibTrans" presStyleCnt="0"/>
      <dgm:spPr/>
    </dgm:pt>
    <dgm:pt modelId="{608BADD3-609E-4E97-B431-538B0F4DDBDE}" type="pres">
      <dgm:prSet presAssocID="{0E00476E-C85A-4AC6-9275-E005CF63654D}" presName="compNode" presStyleCnt="0"/>
      <dgm:spPr/>
    </dgm:pt>
    <dgm:pt modelId="{C2FAA1AC-C06D-4CFF-BACD-BAA8B936E0B6}" type="pres">
      <dgm:prSet presAssocID="{0E00476E-C85A-4AC6-9275-E005CF63654D}" presName="bgRect" presStyleLbl="bgShp" presStyleIdx="1" presStyleCnt="2"/>
      <dgm:spPr/>
    </dgm:pt>
    <dgm:pt modelId="{37770BDE-9E4C-4230-AB6E-AC4A374FF65E}" type="pres">
      <dgm:prSet presAssocID="{0E00476E-C85A-4AC6-9275-E005CF63654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 with solid fill"/>
        </a:ext>
      </dgm:extLst>
    </dgm:pt>
    <dgm:pt modelId="{42FA719D-7588-4A30-BB5C-7C089EA88602}" type="pres">
      <dgm:prSet presAssocID="{0E00476E-C85A-4AC6-9275-E005CF63654D}" presName="spaceRect" presStyleCnt="0"/>
      <dgm:spPr/>
    </dgm:pt>
    <dgm:pt modelId="{31B0043A-F2B7-4310-88CE-8959ABF86480}" type="pres">
      <dgm:prSet presAssocID="{0E00476E-C85A-4AC6-9275-E005CF63654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BCCE208-F61C-4262-A959-3513236F5CD0}" type="presOf" srcId="{0E00476E-C85A-4AC6-9275-E005CF63654D}" destId="{31B0043A-F2B7-4310-88CE-8959ABF86480}" srcOrd="0" destOrd="0" presId="urn:microsoft.com/office/officeart/2018/2/layout/IconVerticalSolidList"/>
    <dgm:cxn modelId="{DB343623-FE12-435A-A3E3-DDEEAD1D262E}" type="presOf" srcId="{A73B7148-DBA9-46C5-B1C8-E3AA90BEA41B}" destId="{65214327-D06C-48B2-976E-26A6819E0DE7}" srcOrd="0" destOrd="0" presId="urn:microsoft.com/office/officeart/2018/2/layout/IconVerticalSolidList"/>
    <dgm:cxn modelId="{647C0872-D4D0-427D-A69A-DE6A66804BB0}" type="presOf" srcId="{B8180CCE-A866-4ED2-9772-82ADD4A99095}" destId="{73930D1F-3532-45FA-AA26-AFCA0BABBE3B}" srcOrd="0" destOrd="0" presId="urn:microsoft.com/office/officeart/2018/2/layout/IconVerticalSolidList"/>
    <dgm:cxn modelId="{D061F4BC-0BB8-4248-AB9C-64118A026616}" srcId="{A73B7148-DBA9-46C5-B1C8-E3AA90BEA41B}" destId="{0E00476E-C85A-4AC6-9275-E005CF63654D}" srcOrd="1" destOrd="0" parTransId="{EC9F86FD-0D8C-487A-9DD6-9230CB285EBC}" sibTransId="{546B2BE6-4FD7-44EE-8F22-FB280C4E221E}"/>
    <dgm:cxn modelId="{11A1FCE0-5F47-48CC-82FF-CE84230EE57D}" srcId="{A73B7148-DBA9-46C5-B1C8-E3AA90BEA41B}" destId="{B8180CCE-A866-4ED2-9772-82ADD4A99095}" srcOrd="0" destOrd="0" parTransId="{B378A6B9-F54E-445A-A768-E1A240180826}" sibTransId="{2F985A6D-D4D8-411F-8CF8-1938DC1D7B95}"/>
    <dgm:cxn modelId="{8FE9CBFD-FBE1-4122-BDEB-B1FA00DA4778}" type="presParOf" srcId="{65214327-D06C-48B2-976E-26A6819E0DE7}" destId="{8441B16D-23D7-4DDC-BC0F-63B54B3A6A14}" srcOrd="0" destOrd="0" presId="urn:microsoft.com/office/officeart/2018/2/layout/IconVerticalSolidList"/>
    <dgm:cxn modelId="{93758436-D63A-4488-BF19-FEA4840FA9FC}" type="presParOf" srcId="{8441B16D-23D7-4DDC-BC0F-63B54B3A6A14}" destId="{F38BD349-3963-4119-99EB-C7851B6DD99F}" srcOrd="0" destOrd="0" presId="urn:microsoft.com/office/officeart/2018/2/layout/IconVerticalSolidList"/>
    <dgm:cxn modelId="{1B7B8BAC-ECEE-4CF6-AEF6-5176FED692A5}" type="presParOf" srcId="{8441B16D-23D7-4DDC-BC0F-63B54B3A6A14}" destId="{62E2635E-5BA5-4217-B222-BFB24E32CAE1}" srcOrd="1" destOrd="0" presId="urn:microsoft.com/office/officeart/2018/2/layout/IconVerticalSolidList"/>
    <dgm:cxn modelId="{C188E73B-026E-4204-AF9E-619BC6124D00}" type="presParOf" srcId="{8441B16D-23D7-4DDC-BC0F-63B54B3A6A14}" destId="{F43A9D89-8882-40BD-9722-9C57AC89A9C9}" srcOrd="2" destOrd="0" presId="urn:microsoft.com/office/officeart/2018/2/layout/IconVerticalSolidList"/>
    <dgm:cxn modelId="{77F42916-BF2F-4A23-947F-4D0B778FC392}" type="presParOf" srcId="{8441B16D-23D7-4DDC-BC0F-63B54B3A6A14}" destId="{73930D1F-3532-45FA-AA26-AFCA0BABBE3B}" srcOrd="3" destOrd="0" presId="urn:microsoft.com/office/officeart/2018/2/layout/IconVerticalSolidList"/>
    <dgm:cxn modelId="{5D1925A3-7213-40BE-8050-C27FA467B4D5}" type="presParOf" srcId="{65214327-D06C-48B2-976E-26A6819E0DE7}" destId="{64E6ECC2-A47F-4FC1-9D3B-49733EAFBE8A}" srcOrd="1" destOrd="0" presId="urn:microsoft.com/office/officeart/2018/2/layout/IconVerticalSolidList"/>
    <dgm:cxn modelId="{4E0B0350-F43A-420D-AE1E-BA8E25B60437}" type="presParOf" srcId="{65214327-D06C-48B2-976E-26A6819E0DE7}" destId="{608BADD3-609E-4E97-B431-538B0F4DDBDE}" srcOrd="2" destOrd="0" presId="urn:microsoft.com/office/officeart/2018/2/layout/IconVerticalSolidList"/>
    <dgm:cxn modelId="{BA814C88-DE55-4466-86B3-C2C93D080284}" type="presParOf" srcId="{608BADD3-609E-4E97-B431-538B0F4DDBDE}" destId="{C2FAA1AC-C06D-4CFF-BACD-BAA8B936E0B6}" srcOrd="0" destOrd="0" presId="urn:microsoft.com/office/officeart/2018/2/layout/IconVerticalSolidList"/>
    <dgm:cxn modelId="{EB95BF06-FD20-451C-915A-8BFF756171A7}" type="presParOf" srcId="{608BADD3-609E-4E97-B431-538B0F4DDBDE}" destId="{37770BDE-9E4C-4230-AB6E-AC4A374FF65E}" srcOrd="1" destOrd="0" presId="urn:microsoft.com/office/officeart/2018/2/layout/IconVerticalSolidList"/>
    <dgm:cxn modelId="{5B6EEFDE-FF52-44E2-B198-AC10A651DC9B}" type="presParOf" srcId="{608BADD3-609E-4E97-B431-538B0F4DDBDE}" destId="{42FA719D-7588-4A30-BB5C-7C089EA88602}" srcOrd="2" destOrd="0" presId="urn:microsoft.com/office/officeart/2018/2/layout/IconVerticalSolidList"/>
    <dgm:cxn modelId="{2B0E5BBF-3BA2-4BA8-B8B7-5EED91D2F501}" type="presParOf" srcId="{608BADD3-609E-4E97-B431-538B0F4DDBDE}" destId="{31B0043A-F2B7-4310-88CE-8959ABF864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BD349-3963-4119-99EB-C7851B6DD99F}">
      <dsp:nvSpPr>
        <dsp:cNvPr id="0" name=""/>
        <dsp:cNvSpPr/>
      </dsp:nvSpPr>
      <dsp:spPr>
        <a:xfrm>
          <a:off x="0" y="707288"/>
          <a:ext cx="10515600" cy="13057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E2635E-5BA5-4217-B222-BFB24E32CAE1}">
      <dsp:nvSpPr>
        <dsp:cNvPr id="0" name=""/>
        <dsp:cNvSpPr/>
      </dsp:nvSpPr>
      <dsp:spPr>
        <a:xfrm>
          <a:off x="394993" y="1001085"/>
          <a:ext cx="718169" cy="7181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930D1F-3532-45FA-AA26-AFCA0BABBE3B}">
      <dsp:nvSpPr>
        <dsp:cNvPr id="0" name=""/>
        <dsp:cNvSpPr/>
      </dsp:nvSpPr>
      <dsp:spPr>
        <a:xfrm>
          <a:off x="1508156" y="707288"/>
          <a:ext cx="9007443" cy="1305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93" tIns="138193" rIns="138193" bIns="1381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Modern Jaguar vehicles are equipped with </a:t>
          </a:r>
          <a:r>
            <a:rPr lang="en-GB" sz="1600" b="1" i="0" kern="1200" dirty="0"/>
            <a:t>active vanes</a:t>
          </a:r>
          <a:r>
            <a:rPr lang="en-GB" sz="1600" b="0" i="0" kern="1200" dirty="0"/>
            <a:t> that open and close to optimize </a:t>
          </a:r>
          <a:r>
            <a:rPr lang="en-GB" sz="1600" b="1" i="0" kern="1200" dirty="0"/>
            <a:t>aerodynamic performance</a:t>
          </a:r>
          <a:r>
            <a:rPr lang="en-GB" sz="1600" b="0" i="0" kern="1200" dirty="0"/>
            <a:t> and assist in </a:t>
          </a:r>
          <a:r>
            <a:rPr lang="en-GB" sz="1600" b="1" i="0" kern="1200" dirty="0"/>
            <a:t>cooling the front of the car</a:t>
          </a:r>
          <a:r>
            <a:rPr lang="en-GB" sz="1600" b="0" i="0" kern="1200" dirty="0"/>
            <a:t>. However, under certain environmental conditions—particularly freezing weather—these vanes can become stuck, impairing their function and potentially affecting vehicle efficiency and safety.</a:t>
          </a:r>
          <a:endParaRPr lang="en-US" sz="1600" kern="1200" dirty="0"/>
        </a:p>
      </dsp:txBody>
      <dsp:txXfrm>
        <a:off x="1508156" y="707288"/>
        <a:ext cx="9007443" cy="1305763"/>
      </dsp:txXfrm>
    </dsp:sp>
    <dsp:sp modelId="{C2FAA1AC-C06D-4CFF-BACD-BAA8B936E0B6}">
      <dsp:nvSpPr>
        <dsp:cNvPr id="0" name=""/>
        <dsp:cNvSpPr/>
      </dsp:nvSpPr>
      <dsp:spPr>
        <a:xfrm>
          <a:off x="0" y="2339492"/>
          <a:ext cx="10515600" cy="13057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770BDE-9E4C-4230-AB6E-AC4A374FF65E}">
      <dsp:nvSpPr>
        <dsp:cNvPr id="0" name=""/>
        <dsp:cNvSpPr/>
      </dsp:nvSpPr>
      <dsp:spPr>
        <a:xfrm>
          <a:off x="394993" y="2633289"/>
          <a:ext cx="718169" cy="7181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0043A-F2B7-4310-88CE-8959ABF86480}">
      <dsp:nvSpPr>
        <dsp:cNvPr id="0" name=""/>
        <dsp:cNvSpPr/>
      </dsp:nvSpPr>
      <dsp:spPr>
        <a:xfrm>
          <a:off x="1508156" y="2339492"/>
          <a:ext cx="9007443" cy="1305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93" tIns="138193" rIns="138193" bIns="1381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This project investigates </a:t>
          </a:r>
          <a:r>
            <a:rPr lang="en-GB" sz="1600" b="1" i="0" kern="1200" dirty="0"/>
            <a:t>weather conditions that may lead to vane freezing</a:t>
          </a:r>
          <a:r>
            <a:rPr lang="en-GB" sz="1600" b="0" i="0" kern="1200" dirty="0"/>
            <a:t>, aiming to identify high-risk scenarios that could compromise vane operation. Understanding these conditions is crucial for improving </a:t>
          </a:r>
          <a:r>
            <a:rPr lang="en-GB" sz="1600" b="1" i="0" kern="1200" dirty="0"/>
            <a:t>data quality</a:t>
          </a:r>
          <a:r>
            <a:rPr lang="en-GB" sz="1600" b="0" i="0" kern="1200" dirty="0"/>
            <a:t>, </a:t>
          </a:r>
          <a:r>
            <a:rPr lang="en-GB" sz="1600" b="1" i="0" kern="1200" dirty="0"/>
            <a:t>vehicle design</a:t>
          </a:r>
          <a:r>
            <a:rPr lang="en-GB" sz="1600" b="0" i="0" kern="1200" dirty="0"/>
            <a:t>, and </a:t>
          </a:r>
          <a:r>
            <a:rPr lang="en-GB" sz="1600" b="1" i="0" kern="1200" dirty="0"/>
            <a:t>instrument maintenance</a:t>
          </a:r>
          <a:r>
            <a:rPr lang="en-GB" sz="1600" b="0" i="0" kern="1200" dirty="0"/>
            <a:t>.</a:t>
          </a:r>
          <a:endParaRPr lang="en-US" sz="1600" kern="1200" dirty="0"/>
        </a:p>
      </dsp:txBody>
      <dsp:txXfrm>
        <a:off x="1508156" y="2339492"/>
        <a:ext cx="9007443" cy="13057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BD349-3963-4119-99EB-C7851B6DD99F}">
      <dsp:nvSpPr>
        <dsp:cNvPr id="0" name=""/>
        <dsp:cNvSpPr/>
      </dsp:nvSpPr>
      <dsp:spPr>
        <a:xfrm>
          <a:off x="0" y="741901"/>
          <a:ext cx="10515600" cy="16323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E2635E-5BA5-4217-B222-BFB24E32CAE1}">
      <dsp:nvSpPr>
        <dsp:cNvPr id="0" name=""/>
        <dsp:cNvSpPr/>
      </dsp:nvSpPr>
      <dsp:spPr>
        <a:xfrm>
          <a:off x="493792" y="1109185"/>
          <a:ext cx="898682" cy="8978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930D1F-3532-45FA-AA26-AFCA0BABBE3B}">
      <dsp:nvSpPr>
        <dsp:cNvPr id="0" name=""/>
        <dsp:cNvSpPr/>
      </dsp:nvSpPr>
      <dsp:spPr>
        <a:xfrm>
          <a:off x="1886268" y="741901"/>
          <a:ext cx="8625642" cy="1633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28" tIns="172928" rIns="172928" bIns="1729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>
              <a:solidFill>
                <a:schemeClr val="tx2"/>
              </a:solidFill>
              <a:effectLst/>
              <a:latin typeface="Segoe Sans"/>
            </a:rPr>
            <a:t>To develop an</a:t>
          </a:r>
          <a:r>
            <a:rPr lang="en-GB" sz="1400" b="0" i="0" kern="1200" dirty="0">
              <a:solidFill>
                <a:srgbClr val="0E2841"/>
              </a:solidFill>
              <a:effectLst/>
              <a:latin typeface="Segoe Sans"/>
            </a:rPr>
            <a:t> </a:t>
          </a:r>
          <a:r>
            <a:rPr lang="en-GB" sz="1400" b="1" i="0" kern="1200" dirty="0">
              <a:solidFill>
                <a:srgbClr val="0E2841"/>
              </a:solidFill>
              <a:effectLst/>
              <a:latin typeface="Segoe Sans"/>
            </a:rPr>
            <a:t>interactive map and dashboard</a:t>
          </a:r>
          <a:r>
            <a:rPr lang="en-GB" sz="1400" b="0" i="0" kern="1200" dirty="0">
              <a:solidFill>
                <a:srgbClr val="0E2841"/>
              </a:solidFill>
              <a:effectLst/>
              <a:latin typeface="Segoe Sans"/>
            </a:rPr>
            <a:t> that visualizes the </a:t>
          </a:r>
          <a:r>
            <a:rPr lang="en-GB" sz="1400" b="1" i="0" kern="1200" dirty="0">
              <a:solidFill>
                <a:srgbClr val="0E2841"/>
              </a:solidFill>
              <a:effectLst/>
              <a:latin typeface="Segoe Sans"/>
            </a:rPr>
            <a:t>proportion of days</a:t>
          </a:r>
          <a:r>
            <a:rPr lang="en-GB" sz="1400" b="0" i="0" kern="1200" dirty="0">
              <a:solidFill>
                <a:srgbClr val="0E2841"/>
              </a:solidFill>
              <a:effectLst/>
              <a:latin typeface="Segoe Sans"/>
            </a:rPr>
            <a:t> at each weather station where environmental conditions suggest a </a:t>
          </a:r>
          <a:r>
            <a:rPr lang="en-GB" sz="1400" b="1" i="0" kern="1200" dirty="0">
              <a:solidFill>
                <a:srgbClr val="0E2841"/>
              </a:solidFill>
              <a:effectLst/>
              <a:latin typeface="Segoe Sans"/>
            </a:rPr>
            <a:t>risk of vane freezing</a:t>
          </a:r>
          <a:r>
            <a:rPr lang="en-GB" sz="1400" b="0" i="0" kern="1200" dirty="0">
              <a:solidFill>
                <a:srgbClr val="0E2841"/>
              </a:solidFill>
              <a:effectLst/>
              <a:latin typeface="Segoe Sans"/>
            </a:rPr>
            <a:t>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>
              <a:solidFill>
                <a:srgbClr val="0E2841"/>
              </a:solidFill>
              <a:latin typeface="Segoe Sans"/>
            </a:rPr>
            <a:t>This tool will help users quickly identify locations and time periods where freezing conditions are most likely to occur, based on historical weather data. It provides a visual and quantitative way to assess environmental risk to active vanes, supporting better design decisions and maintenance planning.</a:t>
          </a:r>
          <a:endParaRPr lang="en-US" sz="1400" kern="1200" dirty="0">
            <a:solidFill>
              <a:srgbClr val="0E2841"/>
            </a:solidFill>
            <a:latin typeface="Segoe Sans"/>
          </a:endParaRPr>
        </a:p>
      </dsp:txBody>
      <dsp:txXfrm>
        <a:off x="1886268" y="741901"/>
        <a:ext cx="8625642" cy="1633968"/>
      </dsp:txXfrm>
    </dsp:sp>
    <dsp:sp modelId="{C2FAA1AC-C06D-4CFF-BACD-BAA8B936E0B6}">
      <dsp:nvSpPr>
        <dsp:cNvPr id="0" name=""/>
        <dsp:cNvSpPr/>
      </dsp:nvSpPr>
      <dsp:spPr>
        <a:xfrm>
          <a:off x="0" y="2760333"/>
          <a:ext cx="10515600" cy="16323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770BDE-9E4C-4230-AB6E-AC4A374FF65E}">
      <dsp:nvSpPr>
        <dsp:cNvPr id="0" name=""/>
        <dsp:cNvSpPr/>
      </dsp:nvSpPr>
      <dsp:spPr>
        <a:xfrm>
          <a:off x="493792" y="3127617"/>
          <a:ext cx="898682" cy="8978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0043A-F2B7-4310-88CE-8959ABF86480}">
      <dsp:nvSpPr>
        <dsp:cNvPr id="0" name=""/>
        <dsp:cNvSpPr/>
      </dsp:nvSpPr>
      <dsp:spPr>
        <a:xfrm>
          <a:off x="1886268" y="2760333"/>
          <a:ext cx="8625642" cy="1633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28" tIns="172928" rIns="172928" bIns="172928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>
              <a:solidFill>
                <a:schemeClr val="tx2"/>
              </a:solidFill>
              <a:effectLst/>
              <a:latin typeface="Segoe Sans"/>
            </a:rPr>
            <a:t>The dashboard enables users to: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300" b="0" i="0" kern="1200" dirty="0">
              <a:solidFill>
                <a:schemeClr val="tx2"/>
              </a:solidFill>
              <a:effectLst/>
              <a:latin typeface="Segoe Sans"/>
            </a:rPr>
            <a:t>1. Explore how frequently freezing conditions occurred over a </a:t>
          </a:r>
          <a:r>
            <a:rPr lang="en-GB" sz="1300" b="1" i="0" kern="1200" dirty="0">
              <a:solidFill>
                <a:schemeClr val="tx2"/>
              </a:solidFill>
              <a:effectLst/>
              <a:latin typeface="Segoe Sans"/>
            </a:rPr>
            <a:t>21-year period (2005–2025)</a:t>
          </a:r>
          <a:r>
            <a:rPr lang="en-GB" sz="1300" b="0" i="0" kern="1200" dirty="0">
              <a:solidFill>
                <a:schemeClr val="tx2"/>
              </a:solidFill>
              <a:effectLst/>
              <a:latin typeface="Segoe Sans"/>
            </a:rPr>
            <a:t>.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300" b="0" i="0" kern="1200" dirty="0">
              <a:solidFill>
                <a:schemeClr val="tx2"/>
              </a:solidFill>
              <a:effectLst/>
              <a:latin typeface="Segoe Sans"/>
            </a:rPr>
            <a:t>2. Identify </a:t>
          </a:r>
          <a:r>
            <a:rPr lang="en-GB" sz="1300" b="1" i="0" kern="1200" dirty="0">
              <a:solidFill>
                <a:schemeClr val="tx2"/>
              </a:solidFill>
              <a:effectLst/>
              <a:latin typeface="Segoe Sans"/>
            </a:rPr>
            <a:t>geographic patterns</a:t>
          </a:r>
          <a:r>
            <a:rPr lang="en-GB" sz="1300" b="0" i="0" kern="1200" dirty="0">
              <a:solidFill>
                <a:schemeClr val="tx2"/>
              </a:solidFill>
              <a:effectLst/>
              <a:latin typeface="Segoe Sans"/>
            </a:rPr>
            <a:t> and </a:t>
          </a:r>
          <a:r>
            <a:rPr lang="en-GB" sz="1300" b="1" i="0" kern="1200" dirty="0">
              <a:solidFill>
                <a:schemeClr val="tx2"/>
              </a:solidFill>
              <a:effectLst/>
              <a:latin typeface="Segoe Sans"/>
            </a:rPr>
            <a:t>seasonal trends</a:t>
          </a:r>
          <a:r>
            <a:rPr lang="en-GB" sz="1300" b="0" i="0" kern="1200" dirty="0">
              <a:solidFill>
                <a:schemeClr val="tx2"/>
              </a:solidFill>
              <a:effectLst/>
              <a:latin typeface="Segoe Sans"/>
            </a:rPr>
            <a:t>.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300" b="0" i="0" kern="1200" dirty="0">
              <a:solidFill>
                <a:schemeClr val="tx2"/>
              </a:solidFill>
              <a:effectLst/>
              <a:latin typeface="Segoe Sans"/>
            </a:rPr>
            <a:t>3. Assess risk levels across different </a:t>
          </a:r>
          <a:r>
            <a:rPr lang="en-GB" sz="1300" b="1" i="0" kern="1200" dirty="0">
              <a:solidFill>
                <a:schemeClr val="tx2"/>
              </a:solidFill>
              <a:effectLst/>
              <a:latin typeface="Segoe Sans"/>
            </a:rPr>
            <a:t>countries</a:t>
          </a:r>
          <a:r>
            <a:rPr lang="en-GB" sz="1300" b="0" i="0" kern="1200" dirty="0">
              <a:solidFill>
                <a:schemeClr val="tx2"/>
              </a:solidFill>
              <a:effectLst/>
              <a:latin typeface="Segoe Sans"/>
            </a:rPr>
            <a:t>, </a:t>
          </a:r>
          <a:r>
            <a:rPr lang="en-GB" sz="1300" b="1" i="0" kern="1200" dirty="0">
              <a:solidFill>
                <a:schemeClr val="tx2"/>
              </a:solidFill>
              <a:effectLst/>
              <a:latin typeface="Segoe Sans"/>
            </a:rPr>
            <a:t>elevations</a:t>
          </a:r>
          <a:r>
            <a:rPr lang="en-GB" sz="1300" b="0" i="0" kern="1200" dirty="0">
              <a:solidFill>
                <a:schemeClr val="tx2"/>
              </a:solidFill>
              <a:effectLst/>
              <a:latin typeface="Segoe Sans"/>
            </a:rPr>
            <a:t>, and </a:t>
          </a:r>
          <a:r>
            <a:rPr lang="en-GB" sz="1300" b="1" i="0" kern="1200" dirty="0">
              <a:solidFill>
                <a:schemeClr val="tx2"/>
              </a:solidFill>
              <a:effectLst/>
              <a:latin typeface="Segoe Sans"/>
            </a:rPr>
            <a:t>climates</a:t>
          </a:r>
          <a:r>
            <a:rPr lang="en-GB" sz="1300" b="0" i="0" kern="1200" dirty="0">
              <a:solidFill>
                <a:schemeClr val="tx2"/>
              </a:solidFill>
              <a:effectLst/>
              <a:latin typeface="Segoe Sans"/>
            </a:rPr>
            <a:t>.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>
              <a:solidFill>
                <a:schemeClr val="tx2"/>
              </a:solidFill>
              <a:effectLst/>
              <a:latin typeface="Segoe Sans"/>
            </a:rPr>
            <a:t>This tool is especially valuable for engineers, analysts, and designers seeking to </a:t>
          </a:r>
          <a:r>
            <a:rPr lang="en-GB" sz="1300" b="1" i="0" kern="1200" dirty="0">
              <a:solidFill>
                <a:schemeClr val="tx2"/>
              </a:solidFill>
              <a:effectLst/>
              <a:latin typeface="Segoe Sans"/>
            </a:rPr>
            <a:t>quantify environmental risks</a:t>
          </a:r>
          <a:r>
            <a:rPr lang="en-GB" sz="1300" b="0" i="0" kern="1200" dirty="0">
              <a:solidFill>
                <a:schemeClr val="tx2"/>
              </a:solidFill>
              <a:effectLst/>
              <a:latin typeface="Segoe Sans"/>
            </a:rPr>
            <a:t> and improve the </a:t>
          </a:r>
          <a:r>
            <a:rPr lang="en-GB" sz="1300" b="1" i="0" kern="1200" dirty="0">
              <a:solidFill>
                <a:schemeClr val="tx2"/>
              </a:solidFill>
              <a:effectLst/>
              <a:latin typeface="Segoe Sans"/>
            </a:rPr>
            <a:t>resilience of active vane systems</a:t>
          </a:r>
          <a:r>
            <a:rPr lang="en-GB" sz="1300" b="0" i="0" kern="1200" dirty="0">
              <a:solidFill>
                <a:schemeClr val="tx2"/>
              </a:solidFill>
              <a:effectLst/>
              <a:latin typeface="Segoe Sans"/>
            </a:rPr>
            <a:t>.</a:t>
          </a:r>
        </a:p>
      </dsp:txBody>
      <dsp:txXfrm>
        <a:off x="1886268" y="2760333"/>
        <a:ext cx="8625642" cy="1633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E50C3-EB58-4F80-8A6A-B041E7B7685E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9E3E1-398C-4CDC-83F6-576AC01E5C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05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39613-771F-C91C-0BCA-B381D3AA2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CFE15-0D32-81E5-A771-F798DD5F2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289C5-BDDF-3A29-1852-68140E5D4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1742-1955-48D7-85BF-04BACA099AAC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100CD-1237-3229-FEFB-6C7E8D74F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D4DD6-11F9-7398-263C-5AAFC3A4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9491A-67DA-40F2-95FA-531BFFCED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25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EAF-FB7A-E049-5F4E-C626AD5F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9A9B4-F016-37B6-0B74-B8DF7273F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A30F9-5281-E789-AB5F-6AEEA6C9A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1742-1955-48D7-85BF-04BACA099AAC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61FEF-38A4-C788-EEBC-DF812D235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24F5F-1AEC-2566-9C23-FA779AE2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9491A-67DA-40F2-95FA-531BFFCED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726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A9DCA1-BBA8-90CE-996B-C7EEEE9242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4C0E84-71A1-E4E0-CDD8-71074F006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83736-FD8D-23D7-16E7-471CEEE85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1742-1955-48D7-85BF-04BACA099AAC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D8CD6-D3B0-9042-0CA9-A096DC7AC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FDD3F-69AC-3B07-A82D-D87EE52D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9491A-67DA-40F2-95FA-531BFFCED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73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12DF-EA71-55B0-6F0D-D4F5994E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4CA13-B74B-E450-D432-87E08EDD0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1F664-25CE-33F2-4EB5-AB46CD2C0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1742-1955-48D7-85BF-04BACA099AAC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7BAF6-2714-5C75-63E3-13FF592B3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D1071-429D-2E0A-2CF0-3DF90A633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9491A-67DA-40F2-95FA-531BFFCED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596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5852-3C5C-3EB5-AD8B-ECFA10A9D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6AC58-E4F8-E5D0-B336-0A7B7B900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B0432-8BEC-B8F2-FA26-81A23E68C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1742-1955-48D7-85BF-04BACA099AAC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5FFB9-5758-1EB9-BCA4-48283700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113A5-4FD5-6C63-4A07-2FD0ED96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9491A-67DA-40F2-95FA-531BFFCED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871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7E477-A097-AFCA-17CC-01D54410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623A9-3EA5-EFF1-FE12-811EA6B39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EB9D9-EBC2-B4B8-BA38-3A986C87D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E2794-3949-AEB0-6400-C475C233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1742-1955-48D7-85BF-04BACA099AAC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6D55F-1591-A0F8-8887-00013C580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23618-5E98-5A93-F8C5-C9436D87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9491A-67DA-40F2-95FA-531BFFCED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972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55AB-5797-BE7A-E428-5C2A6962C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D2927-3D68-00B9-EA3D-98BA628E7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A9149-CD84-A8AB-5D7B-6DEE5DD69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CFABCD-FF14-3DC0-F6E6-4CD91F0AD2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BBE21-A0B2-D1AB-8256-D314E7A1F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495E66-FD76-3907-CB60-5B30C058E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1742-1955-48D7-85BF-04BACA099AAC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A4B33-6874-06B2-1B68-6832A9A6F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1C11E4-6D6F-8C55-500C-ECF038F3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9491A-67DA-40F2-95FA-531BFFCED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182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20B1-8625-89D1-B598-26301C6E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BA0E98-D2F0-3514-F2B2-AF98CF872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1742-1955-48D7-85BF-04BACA099AAC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222DE-2265-6D68-0932-8E26648E9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985AF-CF8D-E96D-A935-EF8113F8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9491A-67DA-40F2-95FA-531BFFCED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49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C8880-F0AB-555F-5FA8-A07C8CB2E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1742-1955-48D7-85BF-04BACA099AAC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A37AFA-FE71-94E0-755A-9B1DE2FF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02BC-053D-2AA5-5B70-9F1B9349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9491A-67DA-40F2-95FA-531BFFCED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818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0F23-FB14-6A87-2327-453D6E286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79CFF-B2DC-BFC3-E36B-22B93C4CD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7A054-965F-B538-2255-9BC840567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3300C-478A-7331-71A3-32C19212F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1742-1955-48D7-85BF-04BACA099AAC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93D6B-21C9-C90F-27F3-6144A43D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D6A5A-5541-876C-1182-50C0171CF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9491A-67DA-40F2-95FA-531BFFCED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17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C426-ACF9-7F03-2BCB-794245805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BD4C9D-3ED7-DBAC-9B04-8A10DF301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D7CB1-3BF6-531F-370A-B012B55DF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94D72-1E87-BFF3-8BB5-2A161AFA9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C1742-1955-48D7-85BF-04BACA099AAC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9835D-1DF0-002E-52BE-52ABBDDE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B3C5D-1C3C-F92E-32EB-4EE254A5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9491A-67DA-40F2-95FA-531BFFCED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895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28A332-1CF9-68C3-7852-777388F6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FB4E5-28DA-D3DC-93A7-5FCA028E0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75844-CB5A-18DB-FFE9-3DB6705E2F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AC1742-1955-48D7-85BF-04BACA099AAC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C7A61-0DE1-8BE9-41AC-80B7EF378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C9AC0-C642-7B8D-DAB9-9A8E722C8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69491A-67DA-40F2-95FA-531BFFCED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70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F406A-C932-7060-1E9C-51A045E6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19" y="857251"/>
            <a:ext cx="5385881" cy="3098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Global Weather Risk Analysis For Active Vane Freezing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2F868-A10D-DE23-551E-BFD91FCCC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7208" y="4756265"/>
            <a:ext cx="4393278" cy="12444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3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Using Global Weather Station Data (2005–2025)</a:t>
            </a:r>
            <a:br>
              <a:rPr lang="en-US" sz="13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en-US" sz="13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 Rayyan Taimuri</a:t>
            </a:r>
          </a:p>
          <a:p>
            <a:endParaRPr lang="en-US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r>
              <a:rPr lang="en-US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GSOD NOAA Global Surface Summary of the Day Weather Data.</a:t>
            </a:r>
          </a:p>
          <a:p>
            <a:endParaRPr lang="en-US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loud">
            <a:extLst>
              <a:ext uri="{FF2B5EF4-FFF2-40B4-BE49-F238E27FC236}">
                <a16:creationId xmlns:a16="http://schemas.microsoft.com/office/drawing/2014/main" id="{A34B8CFD-1DC3-B594-ABBD-37DBE42D6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1874" y="2108877"/>
            <a:ext cx="2654533" cy="26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06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4BB3-F537-97B7-8E86-ED37B5DA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6041A-839C-2533-789A-648140461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59A8A-72AA-DD12-7FE6-168D9B734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59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13676A-B5E7-3D0F-4206-420B0AD72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F168-2394-74F9-8744-908B033A2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GB" sz="4000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B80BE-BE79-6004-0144-C0D8323F8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anchor="t">
            <a:normAutofit lnSpcReduction="10000"/>
          </a:bodyPr>
          <a:lstStyle/>
          <a:p>
            <a:pPr>
              <a:spcBef>
                <a:spcPts val="975"/>
              </a:spcBef>
              <a:spcAft>
                <a:spcPts val="225"/>
              </a:spcAft>
              <a:buNone/>
            </a:pPr>
            <a:r>
              <a:rPr lang="en-GB" sz="2000" b="1" i="0" dirty="0">
                <a:effectLst/>
                <a:latin typeface="Segoe Sans"/>
              </a:rPr>
              <a:t>🟨 Stations with High Event Frequency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latin typeface="Segoe Sans"/>
              </a:rPr>
              <a:t>35</a:t>
            </a:r>
            <a:r>
              <a:rPr lang="en-GB" sz="2000" b="1" i="0" dirty="0">
                <a:effectLst/>
                <a:latin typeface="Segoe Sans"/>
              </a:rPr>
              <a:t> stations</a:t>
            </a:r>
            <a:r>
              <a:rPr lang="en-GB" sz="2000" b="0" i="0" dirty="0">
                <a:effectLst/>
                <a:latin typeface="Segoe Sans"/>
              </a:rPr>
              <a:t> recorded </a:t>
            </a:r>
            <a:r>
              <a:rPr lang="en-GB" sz="2000" b="1" i="0" dirty="0">
                <a:effectLst/>
                <a:latin typeface="Segoe Sans"/>
              </a:rPr>
              <a:t>≥40%</a:t>
            </a:r>
            <a:r>
              <a:rPr lang="en-GB" sz="2000" b="0" i="0" dirty="0">
                <a:effectLst/>
                <a:latin typeface="Segoe Sans"/>
              </a:rPr>
              <a:t> of days with relevant weather conditions.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Segoe Sans"/>
              </a:rPr>
              <a:t>Onl</a:t>
            </a:r>
            <a:r>
              <a:rPr lang="en-GB" sz="2000" dirty="0">
                <a:latin typeface="Segoe Sans"/>
              </a:rPr>
              <a:t>y the 19 locations in China have over </a:t>
            </a:r>
            <a:r>
              <a:rPr lang="en-GB" sz="2000" b="1" i="0" dirty="0">
                <a:effectLst/>
                <a:latin typeface="Segoe Sans"/>
              </a:rPr>
              <a:t>10 years of data</a:t>
            </a:r>
            <a:r>
              <a:rPr lang="en-GB" sz="2000" dirty="0">
                <a:latin typeface="Segoe Sans"/>
              </a:rPr>
              <a:t>.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Segoe Sans"/>
              </a:rPr>
              <a:t>These </a:t>
            </a:r>
            <a:r>
              <a:rPr lang="en-GB" sz="2000" dirty="0">
                <a:latin typeface="Segoe Sans"/>
              </a:rPr>
              <a:t>Chinese stations are all above 2500m in elevation. These are not locations where JLR cars will be sold.</a:t>
            </a:r>
            <a:endParaRPr lang="en-GB" sz="2000" b="0" i="0" dirty="0">
              <a:effectLst/>
              <a:latin typeface="Segoe Sans"/>
            </a:endParaRP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Segoe Sans"/>
              </a:rPr>
              <a:t>The remaining stations have </a:t>
            </a:r>
            <a:r>
              <a:rPr lang="en-GB" sz="2000" dirty="0">
                <a:latin typeface="Segoe Sans"/>
              </a:rPr>
              <a:t>between 3 days to 5 years</a:t>
            </a:r>
            <a:r>
              <a:rPr lang="en-GB" sz="2000" b="0" i="0" dirty="0">
                <a:effectLst/>
                <a:latin typeface="Segoe Sans"/>
              </a:rPr>
              <a:t> of recordings.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Segoe Sans"/>
              </a:rPr>
              <a:t>📌 </a:t>
            </a:r>
            <a:r>
              <a:rPr lang="en-GB" sz="2000" b="0" i="1" dirty="0">
                <a:effectLst/>
                <a:latin typeface="Segoe Sans"/>
              </a:rPr>
              <a:t>See Slide 13 for details.</a:t>
            </a:r>
            <a:endParaRPr lang="en-GB" sz="2000" b="0" i="0" dirty="0">
              <a:effectLst/>
              <a:latin typeface="Segoe Sans"/>
            </a:endParaRPr>
          </a:p>
          <a:p>
            <a:endParaRPr lang="en-GB" sz="2000" dirty="0"/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A39D66D1-F595-C38C-721C-D3FE37C2C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00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0287-D3B1-1BCC-0743-D277DC2C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35EE3-EC3B-941D-8218-8F1374F9B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9ACA1-55EE-7E23-EF4D-620A4EFE3130}"/>
              </a:ext>
            </a:extLst>
          </p:cNvPr>
          <p:cNvSpPr txBox="1"/>
          <p:nvPr/>
        </p:nvSpPr>
        <p:spPr>
          <a:xfrm>
            <a:off x="4774962" y="365178"/>
            <a:ext cx="218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50-100% event rate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C305A-5990-C7CF-845B-85DBBC16B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A305A40-9F86-17BF-B4CC-2F02F7C55A7C}"/>
              </a:ext>
            </a:extLst>
          </p:cNvPr>
          <p:cNvSpPr/>
          <p:nvPr/>
        </p:nvSpPr>
        <p:spPr>
          <a:xfrm>
            <a:off x="8478466" y="3429000"/>
            <a:ext cx="885217" cy="77334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01BE16-7E91-D849-DC66-D6FCB3748C5E}"/>
              </a:ext>
            </a:extLst>
          </p:cNvPr>
          <p:cNvSpPr txBox="1"/>
          <p:nvPr/>
        </p:nvSpPr>
        <p:spPr>
          <a:xfrm>
            <a:off x="9446367" y="3833017"/>
            <a:ext cx="109841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2500m+ </a:t>
            </a:r>
          </a:p>
        </p:txBody>
      </p:sp>
    </p:spTree>
    <p:extLst>
      <p:ext uri="{BB962C8B-B14F-4D97-AF65-F5344CB8AC3E}">
        <p14:creationId xmlns:p14="http://schemas.microsoft.com/office/powerpoint/2010/main" val="209293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163E9-D464-5C77-89DE-ED364121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E42A3-0751-B857-D277-77F0D3D6B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GB" sz="4000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7E89B-D0F5-D022-98BE-450EAA361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anchor="t">
            <a:normAutofit/>
          </a:bodyPr>
          <a:lstStyle/>
          <a:p>
            <a:pPr>
              <a:spcBef>
                <a:spcPts val="975"/>
              </a:spcBef>
              <a:spcAft>
                <a:spcPts val="225"/>
              </a:spcAft>
              <a:buNone/>
            </a:pPr>
            <a:r>
              <a:rPr lang="en-GB" sz="1300" b="1" i="0" dirty="0">
                <a:effectLst/>
                <a:latin typeface="Segoe Sans"/>
              </a:rPr>
              <a:t>🟩 Stations with Moderate Event Frequency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300" b="1" i="0" dirty="0">
                <a:effectLst/>
                <a:latin typeface="Segoe Sans"/>
              </a:rPr>
              <a:t>718 stations (5.5%)</a:t>
            </a:r>
            <a:r>
              <a:rPr lang="en-GB" sz="1300" b="0" i="0" dirty="0">
                <a:effectLst/>
                <a:latin typeface="Segoe Sans"/>
              </a:rPr>
              <a:t> recorded </a:t>
            </a:r>
            <a:r>
              <a:rPr lang="en-GB" sz="1300" b="1" i="0" dirty="0">
                <a:effectLst/>
                <a:latin typeface="Segoe Sans"/>
              </a:rPr>
              <a:t>≥20%</a:t>
            </a:r>
            <a:r>
              <a:rPr lang="en-GB" sz="1300" b="0" i="0" dirty="0">
                <a:effectLst/>
                <a:latin typeface="Segoe Sans"/>
              </a:rPr>
              <a:t> of days with relevant weather conditions.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300" b="0" i="0" dirty="0">
                <a:effectLst/>
                <a:latin typeface="Segoe Sans"/>
              </a:rPr>
              <a:t>These are primarily located in: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300" b="1" i="0" dirty="0">
                <a:effectLst/>
                <a:latin typeface="Segoe Sans"/>
              </a:rPr>
              <a:t>China</a:t>
            </a:r>
            <a:endParaRPr lang="en-GB" sz="1300" b="0" i="0" dirty="0">
              <a:effectLst/>
              <a:latin typeface="Segoe Sans"/>
            </a:endParaRP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300" b="1" i="0" dirty="0">
                <a:effectLst/>
                <a:latin typeface="Segoe Sans"/>
              </a:rPr>
              <a:t>The Alps</a:t>
            </a:r>
            <a:endParaRPr lang="en-GB" sz="1300" b="0" i="0" dirty="0">
              <a:effectLst/>
              <a:latin typeface="Segoe Sans"/>
            </a:endParaRP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300" b="1" i="0" dirty="0">
                <a:effectLst/>
                <a:latin typeface="Segoe Sans"/>
              </a:rPr>
              <a:t>Scandinavia</a:t>
            </a:r>
            <a:endParaRPr lang="en-GB" sz="1300" b="0" i="0" dirty="0">
              <a:effectLst/>
              <a:latin typeface="Segoe Sans"/>
            </a:endParaRP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300" b="1" i="0" dirty="0">
                <a:effectLst/>
                <a:latin typeface="Segoe Sans"/>
              </a:rPr>
              <a:t>Western United States</a:t>
            </a:r>
            <a:endParaRPr lang="en-GB" sz="1300" b="0" i="0" dirty="0">
              <a:effectLst/>
              <a:latin typeface="Segoe Sans"/>
            </a:endParaRP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300" b="0" i="0" dirty="0">
                <a:effectLst/>
                <a:latin typeface="Segoe Sans"/>
              </a:rPr>
              <a:t>Of these 719 stations: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300" b="1" i="0" dirty="0">
                <a:effectLst/>
                <a:latin typeface="Segoe Sans"/>
              </a:rPr>
              <a:t>43%</a:t>
            </a:r>
            <a:r>
              <a:rPr lang="en-GB" sz="1300" b="0" i="0" dirty="0">
                <a:effectLst/>
                <a:latin typeface="Segoe Sans"/>
              </a:rPr>
              <a:t> are located </a:t>
            </a:r>
            <a:r>
              <a:rPr lang="en-GB" sz="1300" b="1" i="0" dirty="0">
                <a:effectLst/>
                <a:latin typeface="Segoe Sans"/>
              </a:rPr>
              <a:t>below 1,000 meters</a:t>
            </a:r>
            <a:r>
              <a:rPr lang="en-GB" sz="1300" b="0" i="0" dirty="0">
                <a:effectLst/>
                <a:latin typeface="Segoe Sans"/>
              </a:rPr>
              <a:t> (notably in </a:t>
            </a:r>
            <a:r>
              <a:rPr lang="en-GB" sz="1300" b="1" i="0" dirty="0">
                <a:effectLst/>
                <a:latin typeface="Segoe Sans"/>
              </a:rPr>
              <a:t>Canada</a:t>
            </a:r>
            <a:r>
              <a:rPr lang="en-GB" sz="1300" b="0" i="0" dirty="0">
                <a:effectLst/>
                <a:latin typeface="Segoe Sans"/>
              </a:rPr>
              <a:t>).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300" b="1" i="0" dirty="0">
                <a:effectLst/>
                <a:latin typeface="Segoe Sans"/>
              </a:rPr>
              <a:t>11%</a:t>
            </a:r>
            <a:r>
              <a:rPr lang="en-GB" sz="1300" b="0" i="0" dirty="0">
                <a:effectLst/>
                <a:latin typeface="Segoe Sans"/>
              </a:rPr>
              <a:t> are located </a:t>
            </a:r>
            <a:r>
              <a:rPr lang="en-GB" sz="1300" b="1" i="0" dirty="0">
                <a:effectLst/>
                <a:latin typeface="Segoe Sans"/>
              </a:rPr>
              <a:t>below 500 meters</a:t>
            </a:r>
            <a:r>
              <a:rPr lang="en-GB" sz="1300" b="0" i="0" dirty="0">
                <a:effectLst/>
                <a:latin typeface="Segoe Sans"/>
              </a:rPr>
              <a:t> (notably in </a:t>
            </a:r>
            <a:r>
              <a:rPr lang="en-GB" sz="1300" b="1" i="0" dirty="0">
                <a:effectLst/>
                <a:latin typeface="Segoe Sans"/>
              </a:rPr>
              <a:t>South Korea</a:t>
            </a:r>
            <a:r>
              <a:rPr lang="en-GB" sz="1300" b="0" i="0" dirty="0">
                <a:effectLst/>
                <a:latin typeface="Segoe Sans"/>
              </a:rPr>
              <a:t>, </a:t>
            </a:r>
            <a:r>
              <a:rPr lang="en-GB" sz="1300" b="1" i="0" dirty="0">
                <a:effectLst/>
                <a:latin typeface="Segoe Sans"/>
              </a:rPr>
              <a:t>Northeast USA</a:t>
            </a:r>
            <a:r>
              <a:rPr lang="en-GB" sz="1300" b="0" i="0" dirty="0">
                <a:effectLst/>
                <a:latin typeface="Segoe Sans"/>
              </a:rPr>
              <a:t>, and </a:t>
            </a:r>
            <a:r>
              <a:rPr lang="en-GB" sz="1300" b="1" i="0" dirty="0">
                <a:effectLst/>
                <a:latin typeface="Segoe Sans"/>
              </a:rPr>
              <a:t>Scandinavia</a:t>
            </a:r>
            <a:r>
              <a:rPr lang="en-GB" sz="1300" b="0" i="0" dirty="0">
                <a:effectLst/>
                <a:latin typeface="Segoe Sans"/>
              </a:rPr>
              <a:t>).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300" b="0" i="0" dirty="0">
                <a:effectLst/>
                <a:latin typeface="Segoe Sans"/>
              </a:rPr>
              <a:t>📌 </a:t>
            </a:r>
            <a:r>
              <a:rPr lang="en-GB" sz="1300" b="0" i="1" dirty="0">
                <a:effectLst/>
                <a:latin typeface="Segoe Sans"/>
              </a:rPr>
              <a:t>See Slide 12 for details.</a:t>
            </a:r>
            <a:endParaRPr lang="en-GB" sz="1300" b="0" i="0" dirty="0">
              <a:effectLst/>
              <a:latin typeface="Segoe Sans"/>
            </a:endParaRPr>
          </a:p>
          <a:p>
            <a:endParaRPr lang="en-GB" sz="1300" dirty="0"/>
          </a:p>
        </p:txBody>
      </p:sp>
      <p:pic>
        <p:nvPicPr>
          <p:cNvPr id="5" name="Graphic 4" descr="Statistics">
            <a:extLst>
              <a:ext uri="{FF2B5EF4-FFF2-40B4-BE49-F238E27FC236}">
                <a16:creationId xmlns:a16="http://schemas.microsoft.com/office/drawing/2014/main" id="{CFFBAB7C-280C-4D0D-5E7C-F229207C0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8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19BC-3F5D-2D29-072A-B20C48D46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1C930-07C3-1360-BBFD-E521457C2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588A0-213F-D0CF-65E7-D085E384F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75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7160E1-789D-E7C6-C03C-64EBAC099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74-2648-B08B-A974-E9389FFE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GB" sz="4000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1AA58-CB20-391A-F027-A3FFE56D2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anchor="t">
            <a:normAutofit/>
          </a:bodyPr>
          <a:lstStyle/>
          <a:p>
            <a:pPr>
              <a:spcBef>
                <a:spcPts val="975"/>
              </a:spcBef>
              <a:spcAft>
                <a:spcPts val="225"/>
              </a:spcAft>
              <a:buNone/>
            </a:pPr>
            <a:r>
              <a:rPr lang="en-GB" sz="2000" b="1" i="0" dirty="0">
                <a:effectLst/>
                <a:latin typeface="Segoe Sans"/>
              </a:rPr>
              <a:t>🟦 Stations with Low but Non-Zero Event Frequency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b="1" i="0" dirty="0">
                <a:effectLst/>
                <a:latin typeface="Segoe Sans"/>
              </a:rPr>
              <a:t>9,151 stations (</a:t>
            </a:r>
            <a:r>
              <a:rPr lang="en-GB" sz="2000" b="1" dirty="0">
                <a:latin typeface="Segoe Sans"/>
              </a:rPr>
              <a:t>70</a:t>
            </a:r>
            <a:r>
              <a:rPr lang="en-GB" sz="2000" b="1" i="0" dirty="0">
                <a:effectLst/>
                <a:latin typeface="Segoe Sans"/>
              </a:rPr>
              <a:t>%)</a:t>
            </a:r>
            <a:r>
              <a:rPr lang="en-GB" sz="2000" b="0" i="0" dirty="0">
                <a:effectLst/>
                <a:latin typeface="Segoe Sans"/>
              </a:rPr>
              <a:t> recorded </a:t>
            </a:r>
            <a:r>
              <a:rPr lang="en-GB" sz="2000" b="1" i="0" dirty="0">
                <a:effectLst/>
                <a:latin typeface="Segoe Sans"/>
              </a:rPr>
              <a:t>at least one</a:t>
            </a:r>
            <a:r>
              <a:rPr lang="en-GB" sz="2000" b="0" i="0" dirty="0">
                <a:effectLst/>
                <a:latin typeface="Segoe Sans"/>
              </a:rPr>
              <a:t> instance of relevant weather conditions (up to 20% of days).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b="1" i="0" dirty="0">
                <a:effectLst/>
                <a:latin typeface="Segoe Sans"/>
              </a:rPr>
              <a:t>10%</a:t>
            </a:r>
            <a:r>
              <a:rPr lang="en-GB" sz="2000" b="0" i="0" dirty="0">
                <a:effectLst/>
                <a:latin typeface="Segoe Sans"/>
              </a:rPr>
              <a:t> of these are located </a:t>
            </a:r>
            <a:r>
              <a:rPr lang="en-GB" sz="2000" b="1" i="0" dirty="0">
                <a:effectLst/>
                <a:latin typeface="Segoe Sans"/>
              </a:rPr>
              <a:t>above 1,000 meters</a:t>
            </a:r>
            <a:r>
              <a:rPr lang="en-GB" sz="2000" b="0" i="0" dirty="0">
                <a:effectLst/>
                <a:latin typeface="Segoe Sans"/>
              </a:rPr>
              <a:t>.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b="1" i="0" dirty="0">
                <a:effectLst/>
                <a:latin typeface="Segoe Sans"/>
              </a:rPr>
              <a:t>20%</a:t>
            </a:r>
            <a:r>
              <a:rPr lang="en-GB" sz="2000" b="0" i="0" dirty="0">
                <a:effectLst/>
                <a:latin typeface="Segoe Sans"/>
              </a:rPr>
              <a:t> are located </a:t>
            </a:r>
            <a:r>
              <a:rPr lang="en-GB" sz="2000" b="1" i="0" dirty="0">
                <a:effectLst/>
                <a:latin typeface="Segoe Sans"/>
              </a:rPr>
              <a:t>above 500 meters</a:t>
            </a:r>
            <a:r>
              <a:rPr lang="en-GB" sz="2000" b="0" i="0" dirty="0">
                <a:effectLst/>
                <a:latin typeface="Segoe Sans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Segoe Sans"/>
              </a:rPr>
              <a:t>📌 </a:t>
            </a:r>
            <a:r>
              <a:rPr lang="en-GB" sz="2000" b="0" i="1" dirty="0">
                <a:effectLst/>
                <a:latin typeface="Segoe Sans"/>
              </a:rPr>
              <a:t>See Slide 13 for details.</a:t>
            </a:r>
            <a:endParaRPr lang="en-GB" sz="2000" b="0" i="0" dirty="0">
              <a:effectLst/>
              <a:latin typeface="Segoe Sans"/>
            </a:endParaRPr>
          </a:p>
          <a:p>
            <a:endParaRPr lang="en-GB" sz="2000" dirty="0"/>
          </a:p>
        </p:txBody>
      </p:sp>
      <p:pic>
        <p:nvPicPr>
          <p:cNvPr id="4" name="Graphic 3" descr="Statistics">
            <a:extLst>
              <a:ext uri="{FF2B5EF4-FFF2-40B4-BE49-F238E27FC236}">
                <a16:creationId xmlns:a16="http://schemas.microsoft.com/office/drawing/2014/main" id="{AA27874B-D301-E63C-FDEF-E40E688DF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43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E71D2-A5BC-2F98-5D8F-9B6E58F4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D02AE-2D3E-48A7-5550-FA90BD9A0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F72DA-51AE-58DA-BA78-579E21BBE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1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D0B719-6C85-B4E3-9E37-07630BF42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3492-948A-57FF-6B61-172D2930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GB" sz="4000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3DD3A-B796-3CE8-5980-949416581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anchor="t">
            <a:normAutofit/>
          </a:bodyPr>
          <a:lstStyle/>
          <a:p>
            <a:pPr>
              <a:spcBef>
                <a:spcPts val="975"/>
              </a:spcBef>
              <a:spcAft>
                <a:spcPts val="225"/>
              </a:spcAft>
              <a:buNone/>
            </a:pPr>
            <a:r>
              <a:rPr lang="en-GB" sz="1700" b="1" i="0" dirty="0">
                <a:effectLst/>
                <a:latin typeface="Segoe Sans"/>
              </a:rPr>
              <a:t>🟥 Stations with No Relevant Weather Events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700" b="1" i="0" dirty="0">
                <a:effectLst/>
                <a:latin typeface="Segoe Sans"/>
              </a:rPr>
              <a:t>3,231 stations (27%)</a:t>
            </a:r>
            <a:r>
              <a:rPr lang="en-GB" sz="1700" b="0" i="0" dirty="0">
                <a:effectLst/>
                <a:latin typeface="Segoe Sans"/>
              </a:rPr>
              <a:t> recorded </a:t>
            </a:r>
            <a:r>
              <a:rPr lang="en-GB" sz="1700" b="1" i="0" dirty="0">
                <a:effectLst/>
                <a:latin typeface="Segoe Sans"/>
              </a:rPr>
              <a:t>0%</a:t>
            </a:r>
            <a:r>
              <a:rPr lang="en-GB" sz="1700" b="0" i="0" dirty="0">
                <a:effectLst/>
                <a:latin typeface="Segoe Sans"/>
              </a:rPr>
              <a:t> of the target weather conditions.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Segoe Sans"/>
              </a:rPr>
              <a:t>These include stations in </a:t>
            </a:r>
            <a:r>
              <a:rPr lang="en-GB" sz="1700" b="1" i="0" dirty="0">
                <a:effectLst/>
                <a:latin typeface="Segoe Sans"/>
              </a:rPr>
              <a:t>coastal regions</a:t>
            </a:r>
            <a:r>
              <a:rPr lang="en-GB" sz="1700" b="0" i="0" dirty="0">
                <a:effectLst/>
                <a:latin typeface="Segoe Sans"/>
              </a:rPr>
              <a:t> of: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Segoe Sans"/>
              </a:rPr>
              <a:t>North and South America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Segoe Sans"/>
              </a:rPr>
              <a:t>Brazil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Segoe Sans"/>
              </a:rPr>
              <a:t>Africa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Segoe Sans"/>
              </a:rPr>
              <a:t>South and Southeast Asia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Segoe Sans"/>
              </a:rPr>
              <a:t>Oceania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Segoe Sans"/>
              </a:rPr>
              <a:t>📌 </a:t>
            </a:r>
            <a:r>
              <a:rPr lang="en-GB" sz="1700" b="0" i="1" dirty="0">
                <a:effectLst/>
                <a:latin typeface="Segoe Sans"/>
              </a:rPr>
              <a:t>See Slide 10 for details.</a:t>
            </a:r>
            <a:endParaRPr lang="en-GB" sz="1700" b="0" i="0" dirty="0">
              <a:effectLst/>
              <a:latin typeface="Segoe Sans"/>
            </a:endParaRPr>
          </a:p>
          <a:p>
            <a:endParaRPr lang="en-GB" sz="1700" dirty="0"/>
          </a:p>
        </p:txBody>
      </p:sp>
      <p:pic>
        <p:nvPicPr>
          <p:cNvPr id="4" name="Graphic 3" descr="Statistics">
            <a:extLst>
              <a:ext uri="{FF2B5EF4-FFF2-40B4-BE49-F238E27FC236}">
                <a16:creationId xmlns:a16="http://schemas.microsoft.com/office/drawing/2014/main" id="{C8344ADC-4E2C-CB85-B17F-74D05387D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60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B93E-B886-48E2-2F83-A988A855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184E-0633-F651-50BF-3B7C7FE47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880E2-501B-24F6-7699-32636A120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75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8F68F-701A-ED6C-BBF0-32529E1A3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D8812-B843-0713-D75B-08352C877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5CAB74-71A6-DE85-54A0-784A72A95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8998"/>
            <a:ext cx="6096004" cy="3429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5860EF-3ADA-5F5D-1B95-93EE7AE3B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4" y="3428996"/>
            <a:ext cx="6096005" cy="34290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253588-5179-D343-EB4C-3FC2154B2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8" y="0"/>
            <a:ext cx="6095991" cy="34289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21FF91-9EB0-3281-8ECD-A5F595B25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095991" cy="34289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36F49B-100F-5350-D256-54BDD799E937}"/>
              </a:ext>
            </a:extLst>
          </p:cNvPr>
          <p:cNvSpPr txBox="1"/>
          <p:nvPr/>
        </p:nvSpPr>
        <p:spPr>
          <a:xfrm>
            <a:off x="0" y="3167385"/>
            <a:ext cx="710121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b="1" i="0" dirty="0">
                <a:solidFill>
                  <a:srgbClr val="424242"/>
                </a:solidFill>
                <a:effectLst/>
                <a:latin typeface="Segoe Sans"/>
              </a:rPr>
              <a:t>Winter</a:t>
            </a:r>
            <a:endParaRPr lang="en-GB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7A4091-1682-DE3D-76CF-EB2839B6C406}"/>
              </a:ext>
            </a:extLst>
          </p:cNvPr>
          <p:cNvSpPr txBox="1"/>
          <p:nvPr/>
        </p:nvSpPr>
        <p:spPr>
          <a:xfrm>
            <a:off x="-4" y="6596380"/>
            <a:ext cx="781450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b="1" i="0" dirty="0">
                <a:solidFill>
                  <a:srgbClr val="424242"/>
                </a:solidFill>
                <a:effectLst/>
                <a:latin typeface="Segoe Sans"/>
              </a:rPr>
              <a:t>Summer</a:t>
            </a:r>
            <a:endParaRPr lang="en-GB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7020BF-D0F2-4A50-3D62-5674E48B3115}"/>
              </a:ext>
            </a:extLst>
          </p:cNvPr>
          <p:cNvSpPr txBox="1"/>
          <p:nvPr/>
        </p:nvSpPr>
        <p:spPr>
          <a:xfrm>
            <a:off x="6095989" y="3144098"/>
            <a:ext cx="710121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b="1" i="0" dirty="0">
                <a:solidFill>
                  <a:srgbClr val="424242"/>
                </a:solidFill>
                <a:effectLst/>
                <a:latin typeface="Segoe Sans"/>
              </a:rPr>
              <a:t>Spring</a:t>
            </a:r>
            <a:endParaRPr lang="en-GB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C483AE-C8E8-FE2F-45BE-9D241FCE0797}"/>
              </a:ext>
            </a:extLst>
          </p:cNvPr>
          <p:cNvSpPr txBox="1"/>
          <p:nvPr/>
        </p:nvSpPr>
        <p:spPr>
          <a:xfrm>
            <a:off x="6095990" y="6553862"/>
            <a:ext cx="781465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b="1" i="0" dirty="0">
                <a:solidFill>
                  <a:srgbClr val="424242"/>
                </a:solidFill>
                <a:effectLst/>
                <a:latin typeface="Segoe Sans"/>
              </a:rPr>
              <a:t>Autumn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503957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F03F-CE10-075B-FC57-FF492F85D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8E5AF-213D-784E-2807-0C1607476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GB" sz="3600" b="1" i="0" dirty="0">
                <a:effectLst/>
                <a:latin typeface="Segoe Sans"/>
              </a:rPr>
              <a:t>Project Overview</a:t>
            </a:r>
            <a:endParaRPr lang="en-GB" sz="3600" dirty="0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938E7D1D-D3CD-149C-16D4-26F14BE89C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095746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0127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1C396-02D9-C34D-07F8-040E884C1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GB" sz="3200"/>
              <a:t>Conclusions</a:t>
            </a:r>
          </a:p>
        </p:txBody>
      </p:sp>
      <p:pic>
        <p:nvPicPr>
          <p:cNvPr id="5" name="Picture 4" descr="Smoke pattern on snow">
            <a:extLst>
              <a:ext uri="{FF2B5EF4-FFF2-40B4-BE49-F238E27FC236}">
                <a16:creationId xmlns:a16="http://schemas.microsoft.com/office/drawing/2014/main" id="{C95BE63B-4F8E-9AD6-91B7-538F451A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77" r="27571" b="-2"/>
          <a:stretch>
            <a:fillRect/>
          </a:stretch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72188-0B19-39FB-C2F6-D72D7376D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1728316"/>
            <a:ext cx="5444382" cy="4414067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GB" sz="1400" b="0" i="0" dirty="0">
                <a:effectLst/>
                <a:latin typeface="Segoe Sans"/>
              </a:rPr>
              <a:t>This analysis of global weather station data from 2005 to 2025 reveals key environmental patterns that influence the risk of vane freezing in JLR vehicles. </a:t>
            </a:r>
            <a:r>
              <a:rPr lang="en-GB" sz="1400" b="1" i="0" dirty="0">
                <a:effectLst/>
                <a:latin typeface="Segoe Sans"/>
              </a:rPr>
              <a:t>Freezing conditions are most common in winter and at higher elevations</a:t>
            </a:r>
            <a:r>
              <a:rPr lang="en-GB" sz="1400" b="0" i="0" dirty="0">
                <a:effectLst/>
                <a:latin typeface="Segoe Sans"/>
              </a:rPr>
              <a:t>, particularly in regions like </a:t>
            </a:r>
            <a:r>
              <a:rPr lang="en-GB" sz="1400" b="1" i="0" dirty="0">
                <a:effectLst/>
                <a:latin typeface="Segoe Sans"/>
              </a:rPr>
              <a:t>Scandinavia, the Alps, and Northern China</a:t>
            </a:r>
            <a:r>
              <a:rPr lang="en-GB" sz="1400" b="0" i="0" dirty="0">
                <a:effectLst/>
                <a:latin typeface="Segoe Sans"/>
              </a:rPr>
              <a:t>. Conversely, </a:t>
            </a:r>
            <a:r>
              <a:rPr lang="en-GB" sz="1400" b="1" i="0" dirty="0">
                <a:effectLst/>
                <a:latin typeface="Segoe Sans"/>
              </a:rPr>
              <a:t>summer months show minimal freezing risk</a:t>
            </a:r>
            <a:r>
              <a:rPr lang="en-GB" sz="1400" b="0" i="0" dirty="0">
                <a:effectLst/>
                <a:latin typeface="Segoe Sans"/>
              </a:rPr>
              <a:t>, except in </a:t>
            </a:r>
            <a:r>
              <a:rPr lang="en-GB" sz="1400" b="1" i="0" dirty="0">
                <a:effectLst/>
                <a:latin typeface="Segoe Sans"/>
              </a:rPr>
              <a:t>Southern Hemisphere countries</a:t>
            </a:r>
            <a:r>
              <a:rPr lang="en-GB" sz="1400" b="0" i="0" dirty="0">
                <a:effectLst/>
                <a:latin typeface="Segoe Sans"/>
              </a:rPr>
              <a:t> like </a:t>
            </a:r>
            <a:r>
              <a:rPr lang="en-GB" sz="1400" b="1" i="0" dirty="0">
                <a:effectLst/>
                <a:latin typeface="Segoe Sans"/>
              </a:rPr>
              <a:t>Australia and South Africa</a:t>
            </a:r>
            <a:r>
              <a:rPr lang="en-GB" sz="1400" b="0" i="0" dirty="0">
                <a:effectLst/>
                <a:latin typeface="Segoe Sans"/>
              </a:rPr>
              <a:t>, where seasons are reversed.</a:t>
            </a:r>
          </a:p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GB" sz="1400" b="1" i="0" dirty="0">
                <a:effectLst/>
                <a:latin typeface="Segoe Sans"/>
              </a:rPr>
              <a:t>Freeze-thaw cycles</a:t>
            </a:r>
            <a:r>
              <a:rPr lang="en-GB" sz="1400" b="0" i="0" dirty="0">
                <a:effectLst/>
                <a:latin typeface="Segoe Sans"/>
              </a:rPr>
              <a:t>, which can stress mechanical components, are frequent in transitional seasons and mid-elevation zones. Moisture indicators such as </a:t>
            </a:r>
            <a:r>
              <a:rPr lang="en-GB" sz="1400" b="1" i="0" dirty="0">
                <a:effectLst/>
                <a:latin typeface="Segoe Sans"/>
              </a:rPr>
              <a:t>dew point and precipitation</a:t>
            </a:r>
            <a:r>
              <a:rPr lang="en-GB" sz="1400" b="0" i="0" dirty="0">
                <a:effectLst/>
                <a:latin typeface="Segoe Sans"/>
              </a:rPr>
              <a:t> further refine high-risk scenarios, especially when paired with sub-zero temperatures. While </a:t>
            </a:r>
            <a:r>
              <a:rPr lang="en-GB" sz="1400" b="1" i="0" dirty="0">
                <a:effectLst/>
                <a:latin typeface="Segoe Sans"/>
              </a:rPr>
              <a:t>27% of stations recorded no freezing events</a:t>
            </a:r>
            <a:r>
              <a:rPr lang="en-GB" sz="1400" b="0" i="0" dirty="0">
                <a:effectLst/>
                <a:latin typeface="Segoe Sans"/>
              </a:rPr>
              <a:t>, a small subset showed </a:t>
            </a:r>
            <a:r>
              <a:rPr lang="en-GB" sz="1400" b="1" i="0" dirty="0">
                <a:effectLst/>
                <a:latin typeface="Segoe Sans"/>
              </a:rPr>
              <a:t>frequent or extreme conditions</a:t>
            </a:r>
            <a:r>
              <a:rPr lang="en-GB" sz="1400" b="0" i="0" dirty="0">
                <a:effectLst/>
                <a:latin typeface="Segoe Sans"/>
              </a:rPr>
              <a:t>, often due to short data spans or unique local climates.</a:t>
            </a:r>
          </a:p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GB" sz="1400" b="0" i="0" dirty="0">
                <a:solidFill>
                  <a:srgbClr val="424242"/>
                </a:solidFill>
                <a:effectLst/>
                <a:latin typeface="Segoe Sans"/>
              </a:rPr>
              <a:t>This information, when combined with customer data, will now be used to inform </a:t>
            </a:r>
            <a:r>
              <a:rPr lang="en-GB" sz="1400" b="1" i="0" dirty="0">
                <a:solidFill>
                  <a:srgbClr val="424242"/>
                </a:solidFill>
                <a:effectLst/>
                <a:latin typeface="Segoe Sans"/>
              </a:rPr>
              <a:t>design improvements</a:t>
            </a:r>
            <a:r>
              <a:rPr lang="en-GB" sz="1400" b="0" i="0" dirty="0">
                <a:solidFill>
                  <a:srgbClr val="424242"/>
                </a:solidFill>
                <a:effectLst/>
                <a:latin typeface="Segoe Sans"/>
              </a:rPr>
              <a:t> in JLR vehicles, ensuring they are better equipped to endure the environmental conditions they may face globally.</a:t>
            </a:r>
            <a:endParaRPr lang="en-GB" sz="1400" b="0" i="0" dirty="0">
              <a:effectLst/>
              <a:latin typeface="Segoe Sans"/>
            </a:endParaRPr>
          </a:p>
        </p:txBody>
      </p:sp>
    </p:spTree>
    <p:extLst>
      <p:ext uri="{BB962C8B-B14F-4D97-AF65-F5344CB8AC3E}">
        <p14:creationId xmlns:p14="http://schemas.microsoft.com/office/powerpoint/2010/main" val="2801596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31D232-1FC7-B792-8804-EB341EDE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GB" sz="3600" b="1" i="0" dirty="0">
                <a:effectLst/>
                <a:latin typeface="Segoe Sans"/>
              </a:rPr>
              <a:t>Objective</a:t>
            </a:r>
            <a:endParaRPr lang="en-GB" sz="3600" dirty="0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4E1A8D70-8981-E915-4F17-CA10E3F425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110905"/>
              </p:ext>
            </p:extLst>
          </p:nvPr>
        </p:nvGraphicFramePr>
        <p:xfrm>
          <a:off x="838200" y="1352145"/>
          <a:ext cx="10515600" cy="5136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963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62B8-3A0B-F793-6955-53407225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66" y="309768"/>
            <a:ext cx="5929422" cy="1063928"/>
          </a:xfrm>
        </p:spPr>
        <p:txBody>
          <a:bodyPr anchor="b">
            <a:normAutofit/>
          </a:bodyPr>
          <a:lstStyle/>
          <a:p>
            <a:r>
              <a:rPr lang="en-GB" sz="40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User-Selectable Filters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9A52D-AEF5-B304-7E5C-D683B4F5F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18" y="1373696"/>
            <a:ext cx="7237379" cy="536537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The dashboard includes a range of filters that allow users to customize the criteria for what constitutes a “relevant” day. These filters include: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1. Maximum Temperature (°C)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Range: -51°C to 60°C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Purpose: Helps identify days with extreme heat or cold, especially relevant for freeze-thaw cycles.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2. Minimum Temperature (°C)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Range: -63°C to 42°C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Purpose: Critical for identifying freezing conditions, especially overnight lows.</a:t>
            </a:r>
          </a:p>
          <a:p>
            <a:pPr marL="0" lvl="0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GB" sz="16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3. Precipitation (mm)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Range: 0 to 100 mm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Purpose: Indicates moisture availability, which is essential for ice formation.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GB" sz="16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4. Average Daily Temperature (°C)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Range: -54°C to 44°C</a:t>
            </a: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Purpose: Gives a general sense of the day’s thermal profile, useful for identifying borderline freezing days.</a:t>
            </a:r>
          </a:p>
          <a:p>
            <a:pPr marL="0" lvl="0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GB" sz="16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5. Dew Point (°C)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Range: -60°C to 33°C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Purpose: Helps assess humidity and condensation risk, which can lead to frost or ice.</a:t>
            </a:r>
          </a:p>
          <a:p>
            <a:pPr marL="0" lvl="0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GB" sz="16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6. Elevation (Binned in 100s of Metres)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Purpose: Elevation affects temperature and weather patterns. Higher elevations are more prone to freezing.</a:t>
            </a:r>
          </a:p>
          <a:p>
            <a:pPr marL="0" lvl="0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GB" sz="16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7. Country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Purpose: Enables geographic filtering to compare conditions across different regions.</a:t>
            </a:r>
          </a:p>
          <a:p>
            <a:pPr marL="0" lvl="0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GB" sz="16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8. Season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Purpose: Allows seasonal analysis (e.g., winter vs. spring), which is key for understanding when freezing risks are highest.</a:t>
            </a:r>
          </a:p>
          <a:p>
            <a:endParaRPr lang="en-GB" sz="1050" dirty="0"/>
          </a:p>
        </p:txBody>
      </p:sp>
      <p:pic>
        <p:nvPicPr>
          <p:cNvPr id="16" name="Graphic 15" descr="Filter">
            <a:extLst>
              <a:ext uri="{FF2B5EF4-FFF2-40B4-BE49-F238E27FC236}">
                <a16:creationId xmlns:a16="http://schemas.microsoft.com/office/drawing/2014/main" id="{3BFD1519-D06A-27A3-C688-DC25E8183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5506" y="1492624"/>
            <a:ext cx="3765176" cy="37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5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30AEC-ACBB-2E9B-CC44-D917973BF7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7B339-BD8F-86BA-E6EB-A4B50FEFBE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5A940-3C33-7B66-6BDE-8FBE9444D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98D55F-AE03-F2DA-AF83-4AD93320EC8D}"/>
              </a:ext>
            </a:extLst>
          </p:cNvPr>
          <p:cNvSpPr txBox="1"/>
          <p:nvPr/>
        </p:nvSpPr>
        <p:spPr>
          <a:xfrm>
            <a:off x="6624536" y="1701756"/>
            <a:ext cx="2966936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b="1" i="0" dirty="0">
                <a:solidFill>
                  <a:srgbClr val="424242"/>
                </a:solidFill>
                <a:effectLst/>
                <a:latin typeface="Segoe Sans"/>
              </a:rPr>
              <a:t>No conditions have been selected, which is why the proportion is currently shown as 1 for all weather stations globally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349012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75705-5529-22C1-1043-FDAADF7B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2FD26-2B85-5622-34F3-AB77B937D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A2A99-259F-E598-995B-E4D36BFA6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9EC03-09B7-344C-37A0-8C1201DFB5E9}"/>
              </a:ext>
            </a:extLst>
          </p:cNvPr>
          <p:cNvSpPr txBox="1"/>
          <p:nvPr/>
        </p:nvSpPr>
        <p:spPr>
          <a:xfrm>
            <a:off x="6605081" y="1690688"/>
            <a:ext cx="2966936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b="1" i="0" dirty="0">
                <a:solidFill>
                  <a:srgbClr val="424242"/>
                </a:solidFill>
                <a:effectLst/>
                <a:latin typeface="Segoe Sans"/>
              </a:rPr>
              <a:t>Selecting different conditions from the right-hand filters will update the map accordingly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860763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7C49E4-D124-0A22-0321-B09206662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050E-E9A7-B15A-0100-B7AE94F0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</a:pPr>
            <a:r>
              <a:rPr lang="en-GB" sz="4000" b="1" kern="100">
                <a:effectLst/>
                <a:latin typeface="Aptos Display" panose="020B0004020202020204" pitchFamily="34" charset="0"/>
                <a:ea typeface="DengXian Light" panose="020B0503020204020204" pitchFamily="2" charset="-122"/>
                <a:cs typeface="Times New Roman" panose="02020603050405020304" pitchFamily="18" charset="0"/>
              </a:rPr>
              <a:t>Pre-defined map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00B54-A38A-1C7B-6EFC-827B7C8F9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18" y="2139576"/>
            <a:ext cx="6837082" cy="4118983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buNone/>
            </a:pP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1. Max Temperature &gt; 0°C AND Min Temperature &lt; -3°C</a:t>
            </a:r>
            <a:endParaRPr lang="en-GB" sz="10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Why this matters</a:t>
            </a: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: This range indicates </a:t>
            </a: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daytime </a:t>
            </a: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temperature variation. Where it’s warm enough during the day for moisture to accumulate (e.g., rain, dew), but cold enough at night or early morning for </a:t>
            </a: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freezing</a:t>
            </a: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to occur.</a:t>
            </a:r>
          </a:p>
          <a:p>
            <a:pPr marL="0" lvl="0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Risk</a:t>
            </a: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: Water may melt during the day and </a:t>
            </a: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refreeze overnight</a:t>
            </a: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potentially causing vanes to stick or freeze in place.</a:t>
            </a:r>
          </a:p>
          <a:p>
            <a:pPr marL="0" lvl="0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GB" sz="10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None/>
            </a:pP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2. Precipitation &gt; 0 mm</a:t>
            </a:r>
            <a:endParaRPr lang="en-GB" sz="10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Why this matters</a:t>
            </a: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: Any form of precipitation (rain, sleet, snow) introduces </a:t>
            </a: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moisture</a:t>
            </a: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 into the environment.</a:t>
            </a:r>
          </a:p>
          <a:p>
            <a:pPr marL="0" lvl="0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Risk</a:t>
            </a: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: If temperatures drop below freezing, this moisture can </a:t>
            </a: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freeze on surfaces</a:t>
            </a: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including vanes.</a:t>
            </a:r>
          </a:p>
          <a:p>
            <a:pPr marL="0" lvl="0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GB" sz="10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None/>
            </a:pPr>
            <a:r>
              <a:rPr lang="en-GB" sz="1000" b="1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3. Fog = Yes</a:t>
            </a:r>
            <a:endParaRPr lang="en-GB" sz="10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000" b="1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Why this matters</a:t>
            </a:r>
            <a:r>
              <a:rPr lang="en-GB" sz="1000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: Fog consists of tiny, suspended</a:t>
            </a:r>
            <a:r>
              <a:rPr lang="en-GB" sz="1000" b="1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water droplets</a:t>
            </a:r>
            <a:r>
              <a:rPr lang="en-GB" sz="1000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 in the air.</a:t>
            </a:r>
            <a:endParaRPr lang="en-GB" sz="10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000" b="1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Risk</a:t>
            </a:r>
            <a:r>
              <a:rPr lang="en-GB" sz="1000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: These droplets can </a:t>
            </a:r>
            <a:r>
              <a:rPr lang="en-GB" sz="1000" b="1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condense and freeze</a:t>
            </a:r>
            <a:r>
              <a:rPr lang="en-GB" sz="1000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 on cold surfaces, especially when temperatures hover around 0°C — a phenomenon known as </a:t>
            </a:r>
            <a:r>
              <a:rPr lang="en-GB" sz="1000" b="1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rime icing</a:t>
            </a:r>
            <a:r>
              <a:rPr lang="en-GB" sz="1000" i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.</a:t>
            </a:r>
          </a:p>
          <a:p>
            <a:pPr marL="0" lvl="0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GB" sz="10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None/>
            </a:pP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4. Dew Point &lt; 0°C</a:t>
            </a:r>
            <a:endParaRPr lang="en-GB" sz="10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Why this matters</a:t>
            </a: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: The </a:t>
            </a: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dew point</a:t>
            </a: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 is the temperature at which air becomes saturated, and water vapor condenses.</a:t>
            </a:r>
          </a:p>
          <a:p>
            <a:pPr marL="0" lvl="0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Risk</a:t>
            </a: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: If the dew point is below freezing, any condensation that forms will likely </a:t>
            </a: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freeze</a:t>
            </a: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leading to frost or ice accumulation.</a:t>
            </a:r>
          </a:p>
          <a:p>
            <a:pPr>
              <a:spcBef>
                <a:spcPts val="0"/>
              </a:spcBef>
              <a:buNone/>
            </a:pP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 </a:t>
            </a:r>
          </a:p>
          <a:p>
            <a:pPr>
              <a:spcBef>
                <a:spcPts val="0"/>
              </a:spcBef>
              <a:buNone/>
            </a:pP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5. Temperature – Dew Point Spread ≤ 3°C</a:t>
            </a:r>
            <a:endParaRPr lang="en-GB" sz="10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Why this matters</a:t>
            </a: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: A small spread between temperature and dew point means the air is </a:t>
            </a: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nearly saturated</a:t>
            </a: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.</a:t>
            </a:r>
          </a:p>
          <a:p>
            <a:pPr marL="0" lvl="0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Risk</a:t>
            </a: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: This increases the likelihood of </a:t>
            </a: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condensation</a:t>
            </a: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and if the temperature is near or below freezing, that condensation can </a:t>
            </a: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turn to ice</a:t>
            </a: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.</a:t>
            </a:r>
          </a:p>
          <a:p>
            <a:pPr marL="0" lvl="0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GB" sz="10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None/>
            </a:pP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Summary: Why These Conditions Together?</a:t>
            </a:r>
            <a:endParaRPr lang="en-GB" sz="10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None/>
            </a:pP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These criteria are designed to </a:t>
            </a: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capture the most likely scenarios</a:t>
            </a: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 where:</a:t>
            </a:r>
          </a:p>
          <a:p>
            <a:pPr marL="0" lvl="0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Moisture is present (precipitation, fog, dew).</a:t>
            </a:r>
          </a:p>
          <a:p>
            <a:pPr marL="0" lvl="0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Temperatures are near or below freezing.</a:t>
            </a:r>
          </a:p>
          <a:p>
            <a:pPr marL="0" lvl="0" indent="0"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Conditions are right for </a:t>
            </a: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ice formation</a:t>
            </a: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especially on exposed vehicle components like vanes.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This combination is more precise than just looking at sub-zero temperatures, because it accounts for </a:t>
            </a:r>
            <a:r>
              <a:rPr lang="en-GB" sz="10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moisture availability and freezing potential</a:t>
            </a:r>
            <a:r>
              <a:rPr lang="en-GB" sz="10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which are both required for vanes to freeze.</a:t>
            </a:r>
          </a:p>
          <a:p>
            <a:endParaRPr lang="en-GB" sz="1000" dirty="0"/>
          </a:p>
        </p:txBody>
      </p:sp>
      <p:pic>
        <p:nvPicPr>
          <p:cNvPr id="7" name="Graphic 6" descr="Low Temperature">
            <a:extLst>
              <a:ext uri="{FF2B5EF4-FFF2-40B4-BE49-F238E27FC236}">
                <a16:creationId xmlns:a16="http://schemas.microsoft.com/office/drawing/2014/main" id="{AE2EE245-4D3D-00D4-E523-87EA5BB30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5506" y="1492624"/>
            <a:ext cx="3765176" cy="37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04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9A74-F58A-182B-C075-91E3D772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3A08E-0536-AA65-CA50-D90AA6B9A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4B106-5D37-760F-6E15-7D93373F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116B7-9D3A-1ACA-09A5-81919975C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600" y="1129084"/>
            <a:ext cx="6635961" cy="5384801"/>
          </a:xfrm>
        </p:spPr>
        <p:txBody>
          <a:bodyPr anchor="ctr">
            <a:normAutofit/>
          </a:bodyPr>
          <a:lstStyle/>
          <a:p>
            <a:pPr>
              <a:spcBef>
                <a:spcPts val="975"/>
              </a:spcBef>
              <a:spcAft>
                <a:spcPts val="225"/>
              </a:spcAft>
              <a:buNone/>
            </a:pPr>
            <a:r>
              <a:rPr lang="en-GB" sz="2000" b="1" i="0" dirty="0">
                <a:effectLst/>
                <a:latin typeface="Segoe Sans"/>
              </a:rPr>
              <a:t>📊 Weather Station Data Summary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b="1" i="0" dirty="0">
                <a:effectLst/>
                <a:latin typeface="Segoe Sans"/>
              </a:rPr>
              <a:t>Total Weather Stations Analysed</a:t>
            </a:r>
            <a:r>
              <a:rPr lang="en-GB" sz="2000" b="0" i="0" dirty="0">
                <a:effectLst/>
                <a:latin typeface="Segoe Sans"/>
              </a:rPr>
              <a:t>: 13,100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b="1" i="0" dirty="0">
                <a:effectLst/>
                <a:latin typeface="Segoe Sans"/>
              </a:rPr>
              <a:t>Recording Duration</a:t>
            </a:r>
            <a:r>
              <a:rPr lang="en-GB" sz="2000" b="0" i="0" dirty="0">
                <a:effectLst/>
                <a:latin typeface="Segoe Sans"/>
              </a:rPr>
              <a:t>: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Segoe Sans"/>
              </a:rPr>
              <a:t>Varies significantly across stations.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Segoe Sans"/>
              </a:rPr>
              <a:t>Some stations have only </a:t>
            </a:r>
            <a:r>
              <a:rPr lang="en-GB" sz="2000" b="1" i="0" dirty="0">
                <a:effectLst/>
                <a:latin typeface="Segoe Sans"/>
              </a:rPr>
              <a:t>1 day</a:t>
            </a:r>
            <a:r>
              <a:rPr lang="en-GB" sz="2000" b="0" i="0" dirty="0">
                <a:effectLst/>
                <a:latin typeface="Segoe Sans"/>
              </a:rPr>
              <a:t> of data, while others have up to </a:t>
            </a:r>
            <a:r>
              <a:rPr lang="en-GB" sz="2000" b="1" i="0" dirty="0">
                <a:effectLst/>
                <a:latin typeface="Segoe Sans"/>
              </a:rPr>
              <a:t>7,429 days</a:t>
            </a:r>
            <a:r>
              <a:rPr lang="en-GB" sz="2000" b="0" i="0" dirty="0">
                <a:effectLst/>
                <a:latin typeface="Segoe Sans"/>
              </a:rPr>
              <a:t> (from 01/01/2005 to 04/05/2025, inclusive).</a:t>
            </a:r>
          </a:p>
          <a:p>
            <a:endParaRPr lang="en-GB" sz="1800" dirty="0"/>
          </a:p>
        </p:txBody>
      </p:sp>
      <p:pic>
        <p:nvPicPr>
          <p:cNvPr id="4" name="Graphic 3" descr="Statistics">
            <a:extLst>
              <a:ext uri="{FF2B5EF4-FFF2-40B4-BE49-F238E27FC236}">
                <a16:creationId xmlns:a16="http://schemas.microsoft.com/office/drawing/2014/main" id="{1838C53A-CCDD-B959-8F6E-3C523AC24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B692E02-4FD4-A41A-82CB-EBBCB9F80122}"/>
              </a:ext>
            </a:extLst>
          </p:cNvPr>
          <p:cNvSpPr txBox="1">
            <a:spLocks/>
          </p:cNvSpPr>
          <p:nvPr/>
        </p:nvSpPr>
        <p:spPr>
          <a:xfrm>
            <a:off x="5596501" y="489508"/>
            <a:ext cx="5754896" cy="16675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/>
              <a:t>Insights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248655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1430</Words>
  <Application>Microsoft Office PowerPoint</Application>
  <PresentationFormat>Widescreen</PresentationFormat>
  <Paragraphs>125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Segoe Sans</vt:lpstr>
      <vt:lpstr>Aptos</vt:lpstr>
      <vt:lpstr>Aptos Display</vt:lpstr>
      <vt:lpstr>Arial</vt:lpstr>
      <vt:lpstr>Office Theme</vt:lpstr>
      <vt:lpstr>Global Weather Risk Analysis For Active Vane Freezing</vt:lpstr>
      <vt:lpstr>Project Overview</vt:lpstr>
      <vt:lpstr>Objective</vt:lpstr>
      <vt:lpstr>User-Selectable Filters</vt:lpstr>
      <vt:lpstr>PowerPoint Presentation</vt:lpstr>
      <vt:lpstr>PowerPoint Presentation</vt:lpstr>
      <vt:lpstr>Pre-defined map conditions</vt:lpstr>
      <vt:lpstr>PowerPoint Presentation</vt:lpstr>
      <vt:lpstr>PowerPoint Presentation</vt:lpstr>
      <vt:lpstr>PowerPoint Presentation</vt:lpstr>
      <vt:lpstr>Insights</vt:lpstr>
      <vt:lpstr>PowerPoint Presentation</vt:lpstr>
      <vt:lpstr>Insights</vt:lpstr>
      <vt:lpstr>PowerPoint Presentation</vt:lpstr>
      <vt:lpstr>Insights</vt:lpstr>
      <vt:lpstr>PowerPoint Presentation</vt:lpstr>
      <vt:lpstr>Insights</vt:lpstr>
      <vt:lpstr>PowerPoint Presentation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Rayyan Taimuri</dc:creator>
  <cp:lastModifiedBy>Rayyan Taimuri</cp:lastModifiedBy>
  <cp:revision>2</cp:revision>
  <dcterms:created xsi:type="dcterms:W3CDTF">2025-05-29T10:46:04Z</dcterms:created>
  <dcterms:modified xsi:type="dcterms:W3CDTF">2025-05-29T20:13:54Z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89eaf13-f528-470e-bf6b-38b666617431_Enabled">
    <vt:lpwstr>true</vt:lpwstr>
  </property>
  <property fmtid="{D5CDD505-2E9C-101B-9397-08002B2CF9AE}" pid="3" name="MSIP_Label_289eaf13-f528-470e-bf6b-38b666617431_SetDate">
    <vt:lpwstr>2025-05-29T12:18:47Z</vt:lpwstr>
  </property>
  <property fmtid="{D5CDD505-2E9C-101B-9397-08002B2CF9AE}" pid="4" name="MSIP_Label_289eaf13-f528-470e-bf6b-38b666617431_Method">
    <vt:lpwstr>Standard</vt:lpwstr>
  </property>
  <property fmtid="{D5CDD505-2E9C-101B-9397-08002B2CF9AE}" pid="5" name="MSIP_Label_289eaf13-f528-470e-bf6b-38b666617431_Name">
    <vt:lpwstr>Proprietary</vt:lpwstr>
  </property>
  <property fmtid="{D5CDD505-2E9C-101B-9397-08002B2CF9AE}" pid="6" name="MSIP_Label_289eaf13-f528-470e-bf6b-38b666617431_SiteId">
    <vt:lpwstr>4c087f80-1e07-4f72-9e41-d7d9748d0f4c</vt:lpwstr>
  </property>
  <property fmtid="{D5CDD505-2E9C-101B-9397-08002B2CF9AE}" pid="7" name="MSIP_Label_289eaf13-f528-470e-bf6b-38b666617431_ActionId">
    <vt:lpwstr>514a9dc6-a30a-4b6e-a9ed-5fa716bda8c7</vt:lpwstr>
  </property>
  <property fmtid="{D5CDD505-2E9C-101B-9397-08002B2CF9AE}" pid="8" name="MSIP_Label_289eaf13-f528-470e-bf6b-38b666617431_ContentBits">
    <vt:lpwstr>0</vt:lpwstr>
  </property>
  <property fmtid="{D5CDD505-2E9C-101B-9397-08002B2CF9AE}" pid="9" name="MSIP_Label_289eaf13-f528-470e-bf6b-38b666617431_Tag">
    <vt:lpwstr>10, 3, 0, 1</vt:lpwstr>
  </property>
</Properties>
</file>